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77" r:id="rId3"/>
    <p:sldId id="337" r:id="rId4"/>
    <p:sldId id="261" r:id="rId5"/>
    <p:sldId id="276" r:id="rId6"/>
    <p:sldId id="275" r:id="rId7"/>
    <p:sldId id="340" r:id="rId8"/>
    <p:sldId id="342" r:id="rId9"/>
    <p:sldId id="264" r:id="rId10"/>
    <p:sldId id="343" r:id="rId11"/>
    <p:sldId id="341" r:id="rId12"/>
    <p:sldId id="259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6"/>
    <p:restoredTop sz="96192"/>
  </p:normalViewPr>
  <p:slideViewPr>
    <p:cSldViewPr snapToGrid="0">
      <p:cViewPr>
        <p:scale>
          <a:sx n="88" d="100"/>
          <a:sy n="88" d="100"/>
        </p:scale>
        <p:origin x="39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57EE3F-6641-45A3-AAAC-923C1BC49920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77434B9-C32C-4444-A917-DF28EEA12259}">
      <dgm:prSet/>
      <dgm:spPr/>
      <dgm:t>
        <a:bodyPr/>
        <a:lstStyle/>
        <a:p>
          <a:r>
            <a:rPr lang="en-US"/>
            <a:t>T</a:t>
          </a:r>
          <a:r>
            <a:rPr lang="en-US" b="0" i="0"/>
            <a:t>o utilize case studies to emphasize the importance of a holistic, interprofessional approach to sport injury management and patient care. </a:t>
          </a:r>
          <a:endParaRPr lang="en-US"/>
        </a:p>
      </dgm:t>
    </dgm:pt>
    <dgm:pt modelId="{1422920D-7A11-4B1D-8B5D-D006585A2018}" type="parTrans" cxnId="{CF0ADAD2-3B76-46BE-B071-7B6199A94CA9}">
      <dgm:prSet/>
      <dgm:spPr/>
      <dgm:t>
        <a:bodyPr/>
        <a:lstStyle/>
        <a:p>
          <a:endParaRPr lang="en-US"/>
        </a:p>
      </dgm:t>
    </dgm:pt>
    <dgm:pt modelId="{31F86207-1695-4D06-AC58-2DED61940233}" type="sibTrans" cxnId="{CF0ADAD2-3B76-46BE-B071-7B6199A94CA9}">
      <dgm:prSet/>
      <dgm:spPr/>
      <dgm:t>
        <a:bodyPr/>
        <a:lstStyle/>
        <a:p>
          <a:endParaRPr lang="en-US"/>
        </a:p>
      </dgm:t>
    </dgm:pt>
    <dgm:pt modelId="{199D1836-DC39-4CBB-8DF7-391D81B61855}">
      <dgm:prSet/>
      <dgm:spPr/>
      <dgm:t>
        <a:bodyPr/>
        <a:lstStyle/>
        <a:p>
          <a:r>
            <a:rPr lang="en-US" b="0" i="0"/>
            <a:t>To briefly demonstrate ways in which practitioners and athletes can transfer psychological skills to an injury and rehabilitation setting to enhance recovery and well-being.</a:t>
          </a:r>
          <a:endParaRPr lang="en-US"/>
        </a:p>
      </dgm:t>
    </dgm:pt>
    <dgm:pt modelId="{F4E45D51-2014-4C05-8CB5-1D9260E23C23}" type="parTrans" cxnId="{DD83422E-791B-49EF-96D2-D0F639948747}">
      <dgm:prSet/>
      <dgm:spPr/>
      <dgm:t>
        <a:bodyPr/>
        <a:lstStyle/>
        <a:p>
          <a:endParaRPr lang="en-US"/>
        </a:p>
      </dgm:t>
    </dgm:pt>
    <dgm:pt modelId="{BF049ADB-D94A-4A35-A367-DE5B2E2210B8}" type="sibTrans" cxnId="{DD83422E-791B-49EF-96D2-D0F639948747}">
      <dgm:prSet/>
      <dgm:spPr/>
      <dgm:t>
        <a:bodyPr/>
        <a:lstStyle/>
        <a:p>
          <a:endParaRPr lang="en-US"/>
        </a:p>
      </dgm:t>
    </dgm:pt>
    <dgm:pt modelId="{B3BD1049-86AF-2742-8C9D-DCEEE7507B2B}" type="pres">
      <dgm:prSet presAssocID="{3757EE3F-6641-45A3-AAAC-923C1BC4992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2001A0E-516F-EB42-9872-53E2560D2D28}" type="pres">
      <dgm:prSet presAssocID="{877434B9-C32C-4444-A917-DF28EEA12259}" presName="hierRoot1" presStyleCnt="0">
        <dgm:presLayoutVars>
          <dgm:hierBranch val="init"/>
        </dgm:presLayoutVars>
      </dgm:prSet>
      <dgm:spPr/>
    </dgm:pt>
    <dgm:pt modelId="{2E9142F8-23E9-1144-9043-34BB1EE3A8AC}" type="pres">
      <dgm:prSet presAssocID="{877434B9-C32C-4444-A917-DF28EEA12259}" presName="rootComposite1" presStyleCnt="0"/>
      <dgm:spPr/>
    </dgm:pt>
    <dgm:pt modelId="{942A4CC4-502D-554E-9CCC-FC66E0468E84}" type="pres">
      <dgm:prSet presAssocID="{877434B9-C32C-4444-A917-DF28EEA12259}" presName="rootText1" presStyleLbl="node0" presStyleIdx="0" presStyleCnt="2">
        <dgm:presLayoutVars>
          <dgm:chPref val="3"/>
        </dgm:presLayoutVars>
      </dgm:prSet>
      <dgm:spPr/>
    </dgm:pt>
    <dgm:pt modelId="{B77BDBE8-17D8-554E-A6B1-BBA0C5792ADC}" type="pres">
      <dgm:prSet presAssocID="{877434B9-C32C-4444-A917-DF28EEA12259}" presName="rootConnector1" presStyleLbl="node1" presStyleIdx="0" presStyleCnt="0"/>
      <dgm:spPr/>
    </dgm:pt>
    <dgm:pt modelId="{96D1FE97-BA6D-9147-840E-80727284AB18}" type="pres">
      <dgm:prSet presAssocID="{877434B9-C32C-4444-A917-DF28EEA12259}" presName="hierChild2" presStyleCnt="0"/>
      <dgm:spPr/>
    </dgm:pt>
    <dgm:pt modelId="{90412CBC-733A-B848-BD05-543F11B98A61}" type="pres">
      <dgm:prSet presAssocID="{877434B9-C32C-4444-A917-DF28EEA12259}" presName="hierChild3" presStyleCnt="0"/>
      <dgm:spPr/>
    </dgm:pt>
    <dgm:pt modelId="{C8FE5B26-E81D-D349-A0E3-A0783957D184}" type="pres">
      <dgm:prSet presAssocID="{199D1836-DC39-4CBB-8DF7-391D81B61855}" presName="hierRoot1" presStyleCnt="0">
        <dgm:presLayoutVars>
          <dgm:hierBranch val="init"/>
        </dgm:presLayoutVars>
      </dgm:prSet>
      <dgm:spPr/>
    </dgm:pt>
    <dgm:pt modelId="{6708AA9B-BC01-D34B-BE27-7208B34FF392}" type="pres">
      <dgm:prSet presAssocID="{199D1836-DC39-4CBB-8DF7-391D81B61855}" presName="rootComposite1" presStyleCnt="0"/>
      <dgm:spPr/>
    </dgm:pt>
    <dgm:pt modelId="{137D094C-8957-CF4D-9829-0FBA22EE913B}" type="pres">
      <dgm:prSet presAssocID="{199D1836-DC39-4CBB-8DF7-391D81B61855}" presName="rootText1" presStyleLbl="node0" presStyleIdx="1" presStyleCnt="2">
        <dgm:presLayoutVars>
          <dgm:chPref val="3"/>
        </dgm:presLayoutVars>
      </dgm:prSet>
      <dgm:spPr/>
    </dgm:pt>
    <dgm:pt modelId="{EF588744-0119-4A4D-8E64-21DD5F85A2B3}" type="pres">
      <dgm:prSet presAssocID="{199D1836-DC39-4CBB-8DF7-391D81B61855}" presName="rootConnector1" presStyleLbl="node1" presStyleIdx="0" presStyleCnt="0"/>
      <dgm:spPr/>
    </dgm:pt>
    <dgm:pt modelId="{91AF6E55-0595-D44A-A220-B0BB51CC02D1}" type="pres">
      <dgm:prSet presAssocID="{199D1836-DC39-4CBB-8DF7-391D81B61855}" presName="hierChild2" presStyleCnt="0"/>
      <dgm:spPr/>
    </dgm:pt>
    <dgm:pt modelId="{E6EF620F-DEB1-8649-8D64-F30D42ABDFE0}" type="pres">
      <dgm:prSet presAssocID="{199D1836-DC39-4CBB-8DF7-391D81B61855}" presName="hierChild3" presStyleCnt="0"/>
      <dgm:spPr/>
    </dgm:pt>
  </dgm:ptLst>
  <dgm:cxnLst>
    <dgm:cxn modelId="{31B3B402-97AF-5D4B-87B2-F1A80ACF440F}" type="presOf" srcId="{199D1836-DC39-4CBB-8DF7-391D81B61855}" destId="{137D094C-8957-CF4D-9829-0FBA22EE913B}" srcOrd="0" destOrd="0" presId="urn:microsoft.com/office/officeart/2005/8/layout/orgChart1"/>
    <dgm:cxn modelId="{3EF56D0E-5410-0C4A-B376-31F890A48D3D}" type="presOf" srcId="{877434B9-C32C-4444-A917-DF28EEA12259}" destId="{942A4CC4-502D-554E-9CCC-FC66E0468E84}" srcOrd="0" destOrd="0" presId="urn:microsoft.com/office/officeart/2005/8/layout/orgChart1"/>
    <dgm:cxn modelId="{DD83422E-791B-49EF-96D2-D0F639948747}" srcId="{3757EE3F-6641-45A3-AAAC-923C1BC49920}" destId="{199D1836-DC39-4CBB-8DF7-391D81B61855}" srcOrd="1" destOrd="0" parTransId="{F4E45D51-2014-4C05-8CB5-1D9260E23C23}" sibTransId="{BF049ADB-D94A-4A35-A367-DE5B2E2210B8}"/>
    <dgm:cxn modelId="{F76B34AB-C5A9-2E4C-8512-3FD770C1B25F}" type="presOf" srcId="{3757EE3F-6641-45A3-AAAC-923C1BC49920}" destId="{B3BD1049-86AF-2742-8C9D-DCEEE7507B2B}" srcOrd="0" destOrd="0" presId="urn:microsoft.com/office/officeart/2005/8/layout/orgChart1"/>
    <dgm:cxn modelId="{578ABAC5-4AAF-7848-886F-8BCE56F6F17F}" type="presOf" srcId="{877434B9-C32C-4444-A917-DF28EEA12259}" destId="{B77BDBE8-17D8-554E-A6B1-BBA0C5792ADC}" srcOrd="1" destOrd="0" presId="urn:microsoft.com/office/officeart/2005/8/layout/orgChart1"/>
    <dgm:cxn modelId="{CF0ADAD2-3B76-46BE-B071-7B6199A94CA9}" srcId="{3757EE3F-6641-45A3-AAAC-923C1BC49920}" destId="{877434B9-C32C-4444-A917-DF28EEA12259}" srcOrd="0" destOrd="0" parTransId="{1422920D-7A11-4B1D-8B5D-D006585A2018}" sibTransId="{31F86207-1695-4D06-AC58-2DED61940233}"/>
    <dgm:cxn modelId="{3C016DF6-C2C2-564B-8387-0F999E018A20}" type="presOf" srcId="{199D1836-DC39-4CBB-8DF7-391D81B61855}" destId="{EF588744-0119-4A4D-8E64-21DD5F85A2B3}" srcOrd="1" destOrd="0" presId="urn:microsoft.com/office/officeart/2005/8/layout/orgChart1"/>
    <dgm:cxn modelId="{4832EF20-B8C2-D84F-8353-738CBBF2714B}" type="presParOf" srcId="{B3BD1049-86AF-2742-8C9D-DCEEE7507B2B}" destId="{62001A0E-516F-EB42-9872-53E2560D2D28}" srcOrd="0" destOrd="0" presId="urn:microsoft.com/office/officeart/2005/8/layout/orgChart1"/>
    <dgm:cxn modelId="{F0A241E2-5F3B-3147-B8A0-68A6F4A87A59}" type="presParOf" srcId="{62001A0E-516F-EB42-9872-53E2560D2D28}" destId="{2E9142F8-23E9-1144-9043-34BB1EE3A8AC}" srcOrd="0" destOrd="0" presId="urn:microsoft.com/office/officeart/2005/8/layout/orgChart1"/>
    <dgm:cxn modelId="{DE0ECDC6-FC20-7C45-AD0D-01C62C65F897}" type="presParOf" srcId="{2E9142F8-23E9-1144-9043-34BB1EE3A8AC}" destId="{942A4CC4-502D-554E-9CCC-FC66E0468E84}" srcOrd="0" destOrd="0" presId="urn:microsoft.com/office/officeart/2005/8/layout/orgChart1"/>
    <dgm:cxn modelId="{29A808C5-D51C-8C48-B8BB-7F46273B8234}" type="presParOf" srcId="{2E9142F8-23E9-1144-9043-34BB1EE3A8AC}" destId="{B77BDBE8-17D8-554E-A6B1-BBA0C5792ADC}" srcOrd="1" destOrd="0" presId="urn:microsoft.com/office/officeart/2005/8/layout/orgChart1"/>
    <dgm:cxn modelId="{98E06CBC-6979-9047-B1BD-21EC04DB42DE}" type="presParOf" srcId="{62001A0E-516F-EB42-9872-53E2560D2D28}" destId="{96D1FE97-BA6D-9147-840E-80727284AB18}" srcOrd="1" destOrd="0" presId="urn:microsoft.com/office/officeart/2005/8/layout/orgChart1"/>
    <dgm:cxn modelId="{C75812A4-A89F-2F4D-93F5-DD50DA0186E8}" type="presParOf" srcId="{62001A0E-516F-EB42-9872-53E2560D2D28}" destId="{90412CBC-733A-B848-BD05-543F11B98A61}" srcOrd="2" destOrd="0" presId="urn:microsoft.com/office/officeart/2005/8/layout/orgChart1"/>
    <dgm:cxn modelId="{BD8D4394-AA4F-EF4E-BDC6-442252C8B5F1}" type="presParOf" srcId="{B3BD1049-86AF-2742-8C9D-DCEEE7507B2B}" destId="{C8FE5B26-E81D-D349-A0E3-A0783957D184}" srcOrd="1" destOrd="0" presId="urn:microsoft.com/office/officeart/2005/8/layout/orgChart1"/>
    <dgm:cxn modelId="{9635A57C-BC85-D44B-855D-A71C55705151}" type="presParOf" srcId="{C8FE5B26-E81D-D349-A0E3-A0783957D184}" destId="{6708AA9B-BC01-D34B-BE27-7208B34FF392}" srcOrd="0" destOrd="0" presId="urn:microsoft.com/office/officeart/2005/8/layout/orgChart1"/>
    <dgm:cxn modelId="{3F025AA6-BE72-A848-8351-5CBFE1069900}" type="presParOf" srcId="{6708AA9B-BC01-D34B-BE27-7208B34FF392}" destId="{137D094C-8957-CF4D-9829-0FBA22EE913B}" srcOrd="0" destOrd="0" presId="urn:microsoft.com/office/officeart/2005/8/layout/orgChart1"/>
    <dgm:cxn modelId="{D9E94E45-2DAA-994F-AF44-2379D2A462A0}" type="presParOf" srcId="{6708AA9B-BC01-D34B-BE27-7208B34FF392}" destId="{EF588744-0119-4A4D-8E64-21DD5F85A2B3}" srcOrd="1" destOrd="0" presId="urn:microsoft.com/office/officeart/2005/8/layout/orgChart1"/>
    <dgm:cxn modelId="{D0AD894B-FEE0-7342-B92F-907FFC3B64EE}" type="presParOf" srcId="{C8FE5B26-E81D-D349-A0E3-A0783957D184}" destId="{91AF6E55-0595-D44A-A220-B0BB51CC02D1}" srcOrd="1" destOrd="0" presId="urn:microsoft.com/office/officeart/2005/8/layout/orgChart1"/>
    <dgm:cxn modelId="{5AE08780-1336-2546-9A33-1404146785A8}" type="presParOf" srcId="{C8FE5B26-E81D-D349-A0E3-A0783957D184}" destId="{E6EF620F-DEB1-8649-8D64-F30D42ABDFE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339F79-B40E-453E-9058-DC1837EC64E3}" type="doc">
      <dgm:prSet loTypeId="urn:microsoft.com/office/officeart/2005/8/layout/chevron1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E423354-CF89-46C9-8252-81611EEC98F6}">
      <dgm:prSet phldrT="[Text]"/>
      <dgm:spPr/>
      <dgm:t>
        <a:bodyPr/>
        <a:lstStyle/>
        <a:p>
          <a:r>
            <a:rPr lang="en-US" dirty="0"/>
            <a:t>Evaluation</a:t>
          </a:r>
        </a:p>
      </dgm:t>
    </dgm:pt>
    <dgm:pt modelId="{12DC9411-8CDD-448F-959D-7CD3B73BB41F}" type="parTrans" cxnId="{A0ECE880-F256-4F10-A5E1-91E01BE1833F}">
      <dgm:prSet/>
      <dgm:spPr/>
      <dgm:t>
        <a:bodyPr/>
        <a:lstStyle/>
        <a:p>
          <a:endParaRPr lang="en-US"/>
        </a:p>
      </dgm:t>
    </dgm:pt>
    <dgm:pt modelId="{03179DC1-5808-4C07-9D29-9ADF5AA55DA8}" type="sibTrans" cxnId="{A0ECE880-F256-4F10-A5E1-91E01BE1833F}">
      <dgm:prSet/>
      <dgm:spPr/>
      <dgm:t>
        <a:bodyPr/>
        <a:lstStyle/>
        <a:p>
          <a:endParaRPr lang="en-US"/>
        </a:p>
      </dgm:t>
    </dgm:pt>
    <dgm:pt modelId="{AA3F1760-305B-414E-A3C2-800954DE2FB0}">
      <dgm:prSet phldrT="[Text]"/>
      <dgm:spPr/>
      <dgm:t>
        <a:bodyPr/>
        <a:lstStyle/>
        <a:p>
          <a:r>
            <a:rPr lang="en-US" dirty="0"/>
            <a:t>High level of abstraction</a:t>
          </a:r>
        </a:p>
      </dgm:t>
    </dgm:pt>
    <dgm:pt modelId="{69F925B7-E870-447D-AC25-42C317568A71}" type="parTrans" cxnId="{4B95E201-F01E-430E-8763-D298BB9FF3EB}">
      <dgm:prSet/>
      <dgm:spPr/>
      <dgm:t>
        <a:bodyPr/>
        <a:lstStyle/>
        <a:p>
          <a:endParaRPr lang="en-US"/>
        </a:p>
      </dgm:t>
    </dgm:pt>
    <dgm:pt modelId="{BCC89DB8-1C59-4B30-9860-213965255F09}" type="sibTrans" cxnId="{4B95E201-F01E-430E-8763-D298BB9FF3EB}">
      <dgm:prSet/>
      <dgm:spPr/>
      <dgm:t>
        <a:bodyPr/>
        <a:lstStyle/>
        <a:p>
          <a:endParaRPr lang="en-US"/>
        </a:p>
      </dgm:t>
    </dgm:pt>
    <dgm:pt modelId="{5CD08639-F508-4521-B3B5-A6D7265D41B7}">
      <dgm:prSet phldrT="[Text]"/>
      <dgm:spPr/>
      <dgm:t>
        <a:bodyPr/>
        <a:lstStyle/>
        <a:p>
          <a:r>
            <a:rPr lang="en-US" dirty="0"/>
            <a:t>Andersen &amp; Williams, 1998</a:t>
          </a:r>
        </a:p>
      </dgm:t>
    </dgm:pt>
    <dgm:pt modelId="{201C4FB2-30C4-40F1-9ED9-7C0EC3125486}" type="parTrans" cxnId="{0196DDF6-E80C-4DF7-B40F-7D9C5C1A332A}">
      <dgm:prSet/>
      <dgm:spPr/>
      <dgm:t>
        <a:bodyPr/>
        <a:lstStyle/>
        <a:p>
          <a:endParaRPr lang="en-US"/>
        </a:p>
      </dgm:t>
    </dgm:pt>
    <dgm:pt modelId="{8F10B16E-6350-4F49-885E-B079B2373B07}" type="sibTrans" cxnId="{0196DDF6-E80C-4DF7-B40F-7D9C5C1A332A}">
      <dgm:prSet/>
      <dgm:spPr/>
      <dgm:t>
        <a:bodyPr/>
        <a:lstStyle/>
        <a:p>
          <a:endParaRPr lang="en-US"/>
        </a:p>
      </dgm:t>
    </dgm:pt>
    <dgm:pt modelId="{F4AA8C7F-27A7-440C-B56F-EC0E66E8A24F}">
      <dgm:prSet phldrT="[Text]"/>
      <dgm:spPr/>
      <dgm:t>
        <a:bodyPr/>
        <a:lstStyle/>
        <a:p>
          <a:r>
            <a:rPr lang="en-US" dirty="0"/>
            <a:t>Diagnosis</a:t>
          </a:r>
        </a:p>
      </dgm:t>
    </dgm:pt>
    <dgm:pt modelId="{76F67575-C359-44BB-84D6-F0016CFF8D42}" type="parTrans" cxnId="{91DE8419-1FD9-4E24-B306-35A8456291B2}">
      <dgm:prSet/>
      <dgm:spPr/>
      <dgm:t>
        <a:bodyPr/>
        <a:lstStyle/>
        <a:p>
          <a:endParaRPr lang="en-US"/>
        </a:p>
      </dgm:t>
    </dgm:pt>
    <dgm:pt modelId="{2B3DCA87-775E-4A8E-A76C-19970EC82252}" type="sibTrans" cxnId="{91DE8419-1FD9-4E24-B306-35A8456291B2}">
      <dgm:prSet/>
      <dgm:spPr/>
      <dgm:t>
        <a:bodyPr/>
        <a:lstStyle/>
        <a:p>
          <a:endParaRPr lang="en-US"/>
        </a:p>
      </dgm:t>
    </dgm:pt>
    <dgm:pt modelId="{62214CFB-DD80-4582-8C1A-7E63DA3B77B3}">
      <dgm:prSet phldrT="[Text]"/>
      <dgm:spPr/>
      <dgm:t>
        <a:bodyPr/>
        <a:lstStyle/>
        <a:p>
          <a:r>
            <a:rPr lang="en-US" dirty="0"/>
            <a:t>Trait anxious athlete</a:t>
          </a:r>
        </a:p>
      </dgm:t>
    </dgm:pt>
    <dgm:pt modelId="{FE6D77DF-EB18-4F85-AC88-2D002A0E4BDD}" type="parTrans" cxnId="{958767BD-DDA6-4A3D-A145-5FA1990F3434}">
      <dgm:prSet/>
      <dgm:spPr/>
      <dgm:t>
        <a:bodyPr/>
        <a:lstStyle/>
        <a:p>
          <a:endParaRPr lang="en-US"/>
        </a:p>
      </dgm:t>
    </dgm:pt>
    <dgm:pt modelId="{F30CF829-D804-43C5-99D0-A4258993DBDB}" type="sibTrans" cxnId="{958767BD-DDA6-4A3D-A145-5FA1990F3434}">
      <dgm:prSet/>
      <dgm:spPr/>
      <dgm:t>
        <a:bodyPr/>
        <a:lstStyle/>
        <a:p>
          <a:endParaRPr lang="en-US"/>
        </a:p>
      </dgm:t>
    </dgm:pt>
    <dgm:pt modelId="{17241EE8-4378-4C5E-8F21-7F7517BBAA3D}">
      <dgm:prSet phldrT="[Text]"/>
      <dgm:spPr/>
      <dgm:t>
        <a:bodyPr/>
        <a:lstStyle/>
        <a:p>
          <a:r>
            <a:rPr lang="en-US" dirty="0"/>
            <a:t>Poor coping skills</a:t>
          </a:r>
        </a:p>
      </dgm:t>
    </dgm:pt>
    <dgm:pt modelId="{3C9497A2-6A01-40FB-943D-7F3EA28CC3CA}" type="parTrans" cxnId="{66A3DAC9-F8C0-41B3-9BF1-A0C8A73F7335}">
      <dgm:prSet/>
      <dgm:spPr/>
      <dgm:t>
        <a:bodyPr/>
        <a:lstStyle/>
        <a:p>
          <a:endParaRPr lang="en-US"/>
        </a:p>
      </dgm:t>
    </dgm:pt>
    <dgm:pt modelId="{FF7FC4CC-826D-4191-B1A0-CB12BD24CD77}" type="sibTrans" cxnId="{66A3DAC9-F8C0-41B3-9BF1-A0C8A73F7335}">
      <dgm:prSet/>
      <dgm:spPr/>
      <dgm:t>
        <a:bodyPr/>
        <a:lstStyle/>
        <a:p>
          <a:endParaRPr lang="en-US"/>
        </a:p>
      </dgm:t>
    </dgm:pt>
    <dgm:pt modelId="{7CB55BAB-F919-4C3F-BC75-511070270970}">
      <dgm:prSet phldrT="[Text]"/>
      <dgm:spPr/>
      <dgm:t>
        <a:bodyPr/>
        <a:lstStyle/>
        <a:p>
          <a:r>
            <a:rPr lang="en-US" dirty="0"/>
            <a:t>Treatment</a:t>
          </a:r>
        </a:p>
      </dgm:t>
    </dgm:pt>
    <dgm:pt modelId="{FAFC211C-60C7-4E2A-AE2F-F15E591B6267}" type="parTrans" cxnId="{EBB1C90E-6258-4205-974A-0D0A8291169D}">
      <dgm:prSet/>
      <dgm:spPr/>
      <dgm:t>
        <a:bodyPr/>
        <a:lstStyle/>
        <a:p>
          <a:endParaRPr lang="en-US"/>
        </a:p>
      </dgm:t>
    </dgm:pt>
    <dgm:pt modelId="{5AC3A7BF-798F-4094-845D-E16D242D38F0}" type="sibTrans" cxnId="{EBB1C90E-6258-4205-974A-0D0A8291169D}">
      <dgm:prSet/>
      <dgm:spPr/>
      <dgm:t>
        <a:bodyPr/>
        <a:lstStyle/>
        <a:p>
          <a:endParaRPr lang="en-US"/>
        </a:p>
      </dgm:t>
    </dgm:pt>
    <dgm:pt modelId="{22E6104A-3BCE-4461-94A2-3F27C531DDA0}">
      <dgm:prSet phldrT="[Text]"/>
      <dgm:spPr/>
      <dgm:t>
        <a:bodyPr/>
        <a:lstStyle/>
        <a:p>
          <a:r>
            <a:rPr lang="en-US" dirty="0"/>
            <a:t>Low level abstraction</a:t>
          </a:r>
        </a:p>
      </dgm:t>
    </dgm:pt>
    <dgm:pt modelId="{76C195B6-E29C-472E-B431-B8B999496ADD}" type="parTrans" cxnId="{F0C1B262-F6C5-410B-9488-72FC832F2C0D}">
      <dgm:prSet/>
      <dgm:spPr/>
      <dgm:t>
        <a:bodyPr/>
        <a:lstStyle/>
        <a:p>
          <a:endParaRPr lang="en-US"/>
        </a:p>
      </dgm:t>
    </dgm:pt>
    <dgm:pt modelId="{CD14B1B3-1D0A-413A-8516-4F3CE8F35DB7}" type="sibTrans" cxnId="{F0C1B262-F6C5-410B-9488-72FC832F2C0D}">
      <dgm:prSet/>
      <dgm:spPr/>
      <dgm:t>
        <a:bodyPr/>
        <a:lstStyle/>
        <a:p>
          <a:endParaRPr lang="en-US"/>
        </a:p>
      </dgm:t>
    </dgm:pt>
    <dgm:pt modelId="{78B1CCBC-56BE-4C40-889B-2274BDAB7EF8}">
      <dgm:prSet phldrT="[Text]"/>
      <dgm:spPr/>
      <dgm:t>
        <a:bodyPr/>
        <a:lstStyle/>
        <a:p>
          <a:r>
            <a:rPr lang="en-US" dirty="0"/>
            <a:t>Evidence that many pre-injury factors, post-injury personal and situational factors influenced CA-ER-BR responses to the injury and rehabilitation</a:t>
          </a:r>
        </a:p>
      </dgm:t>
    </dgm:pt>
    <dgm:pt modelId="{FB40801A-D1C0-44F3-840F-E48C7725C1F4}" type="parTrans" cxnId="{3538BB47-E0EC-455D-8AA2-2AE41D7ED777}">
      <dgm:prSet/>
      <dgm:spPr/>
      <dgm:t>
        <a:bodyPr/>
        <a:lstStyle/>
        <a:p>
          <a:endParaRPr lang="en-US"/>
        </a:p>
      </dgm:t>
    </dgm:pt>
    <dgm:pt modelId="{905F9124-A9AA-4777-A290-D2404EC17F88}" type="sibTrans" cxnId="{3538BB47-E0EC-455D-8AA2-2AE41D7ED777}">
      <dgm:prSet/>
      <dgm:spPr/>
      <dgm:t>
        <a:bodyPr/>
        <a:lstStyle/>
        <a:p>
          <a:endParaRPr lang="en-US"/>
        </a:p>
      </dgm:t>
    </dgm:pt>
    <dgm:pt modelId="{5F6A5343-7A74-4A04-BB1B-8A6B54972FAF}">
      <dgm:prSet phldrT="[Text]"/>
      <dgm:spPr/>
      <dgm:t>
        <a:bodyPr/>
        <a:lstStyle/>
        <a:p>
          <a:r>
            <a:rPr lang="en-US" dirty="0"/>
            <a:t>History of stressors</a:t>
          </a:r>
        </a:p>
      </dgm:t>
    </dgm:pt>
    <dgm:pt modelId="{A75138B3-82B5-4089-9A68-534DE6D74700}" type="parTrans" cxnId="{73407E69-9283-48E3-8F18-3774B4EDBB4A}">
      <dgm:prSet/>
      <dgm:spPr/>
      <dgm:t>
        <a:bodyPr/>
        <a:lstStyle/>
        <a:p>
          <a:endParaRPr lang="en-US"/>
        </a:p>
      </dgm:t>
    </dgm:pt>
    <dgm:pt modelId="{8AE99D6A-D0A0-40B0-B409-11D99389C9F3}" type="sibTrans" cxnId="{73407E69-9283-48E3-8F18-3774B4EDBB4A}">
      <dgm:prSet/>
      <dgm:spPr/>
      <dgm:t>
        <a:bodyPr/>
        <a:lstStyle/>
        <a:p>
          <a:endParaRPr lang="en-US"/>
        </a:p>
      </dgm:t>
    </dgm:pt>
    <dgm:pt modelId="{1E1D5A04-D2C8-43B0-B244-5C7728BA4115}">
      <dgm:prSet phldrT="[Text]"/>
      <dgm:spPr/>
      <dgm:t>
        <a:bodyPr/>
        <a:lstStyle/>
        <a:p>
          <a:r>
            <a:rPr lang="en-US" dirty="0"/>
            <a:t>Professionals using the same “language”</a:t>
          </a:r>
        </a:p>
      </dgm:t>
    </dgm:pt>
    <dgm:pt modelId="{36F1CEE4-C839-4030-A936-EECDFC665AFF}" type="parTrans" cxnId="{BF9031D6-F7EA-419D-84B1-1198E39AA11A}">
      <dgm:prSet/>
      <dgm:spPr/>
      <dgm:t>
        <a:bodyPr/>
        <a:lstStyle/>
        <a:p>
          <a:endParaRPr lang="en-US"/>
        </a:p>
      </dgm:t>
    </dgm:pt>
    <dgm:pt modelId="{CAC18C5B-0AE2-450F-A5F2-5B66220F167D}" type="sibTrans" cxnId="{BF9031D6-F7EA-419D-84B1-1198E39AA11A}">
      <dgm:prSet/>
      <dgm:spPr/>
      <dgm:t>
        <a:bodyPr/>
        <a:lstStyle/>
        <a:p>
          <a:endParaRPr lang="en-US"/>
        </a:p>
      </dgm:t>
    </dgm:pt>
    <dgm:pt modelId="{E13745E7-D3F9-47B0-A767-DDB2FA8EC98D}">
      <dgm:prSet phldrT="[Text]"/>
      <dgm:spPr/>
      <dgm:t>
        <a:bodyPr/>
        <a:lstStyle/>
        <a:p>
          <a:r>
            <a:rPr lang="en-US" dirty="0"/>
            <a:t>Medium level of abstraction</a:t>
          </a:r>
        </a:p>
      </dgm:t>
    </dgm:pt>
    <dgm:pt modelId="{8B1DD3ED-FB8C-4249-88AA-3A3248992805}" type="sibTrans" cxnId="{61B2CDC5-7296-48C1-BD36-61C438036700}">
      <dgm:prSet/>
      <dgm:spPr/>
      <dgm:t>
        <a:bodyPr/>
        <a:lstStyle/>
        <a:p>
          <a:endParaRPr lang="en-US"/>
        </a:p>
      </dgm:t>
    </dgm:pt>
    <dgm:pt modelId="{071A1D00-C463-4695-88B6-80DD3627C166}" type="parTrans" cxnId="{61B2CDC5-7296-48C1-BD36-61C438036700}">
      <dgm:prSet/>
      <dgm:spPr/>
      <dgm:t>
        <a:bodyPr/>
        <a:lstStyle/>
        <a:p>
          <a:endParaRPr lang="en-US"/>
        </a:p>
      </dgm:t>
    </dgm:pt>
    <dgm:pt modelId="{02E7A62B-D2A1-4B5D-A56C-C36EBDB60ECD}">
      <dgm:prSet phldrT="[Text]"/>
      <dgm:spPr/>
      <dgm:t>
        <a:bodyPr/>
        <a:lstStyle/>
        <a:p>
          <a:endParaRPr lang="en-US" dirty="0"/>
        </a:p>
      </dgm:t>
    </dgm:pt>
    <dgm:pt modelId="{3153E42C-A522-4986-BB62-B2E87FF4EBE5}" type="parTrans" cxnId="{D2B86BB2-33CB-4136-BD22-E445E38E7D4E}">
      <dgm:prSet/>
      <dgm:spPr/>
      <dgm:t>
        <a:bodyPr/>
        <a:lstStyle/>
        <a:p>
          <a:endParaRPr lang="en-US"/>
        </a:p>
      </dgm:t>
    </dgm:pt>
    <dgm:pt modelId="{D69FA9B4-7C23-412F-AD36-B241BFEE81BF}" type="sibTrans" cxnId="{D2B86BB2-33CB-4136-BD22-E445E38E7D4E}">
      <dgm:prSet/>
      <dgm:spPr/>
      <dgm:t>
        <a:bodyPr/>
        <a:lstStyle/>
        <a:p>
          <a:endParaRPr lang="en-US"/>
        </a:p>
      </dgm:t>
    </dgm:pt>
    <dgm:pt modelId="{EB8E62C6-8B50-4EF0-8E78-85FF0F32FFCA}">
      <dgm:prSet phldrT="[Text]"/>
      <dgm:spPr/>
      <dgm:t>
        <a:bodyPr/>
        <a:lstStyle/>
        <a:p>
          <a:r>
            <a:rPr lang="en-US" dirty="0"/>
            <a:t>Using deep breathing in SPC, AT, and S&amp;C sessions</a:t>
          </a:r>
        </a:p>
      </dgm:t>
    </dgm:pt>
    <dgm:pt modelId="{31A6AD83-F079-4D8E-8A03-4C763BDB02EA}" type="parTrans" cxnId="{511A09C9-8896-489E-9512-C9BB124E7D33}">
      <dgm:prSet/>
      <dgm:spPr/>
      <dgm:t>
        <a:bodyPr/>
        <a:lstStyle/>
        <a:p>
          <a:endParaRPr lang="en-US"/>
        </a:p>
      </dgm:t>
    </dgm:pt>
    <dgm:pt modelId="{EA211B81-A4A1-4D3B-A9EB-E7622AB9F823}" type="sibTrans" cxnId="{511A09C9-8896-489E-9512-C9BB124E7D33}">
      <dgm:prSet/>
      <dgm:spPr/>
      <dgm:t>
        <a:bodyPr/>
        <a:lstStyle/>
        <a:p>
          <a:endParaRPr lang="en-US"/>
        </a:p>
      </dgm:t>
    </dgm:pt>
    <dgm:pt modelId="{031D0D10-5724-4130-B1F2-1AD2BE8E4CBE}">
      <dgm:prSet phldrT="[Text]"/>
      <dgm:spPr/>
      <dgm:t>
        <a:bodyPr/>
        <a:lstStyle/>
        <a:p>
          <a:r>
            <a:rPr lang="en-US" dirty="0"/>
            <a:t>Interdisciplinary approach</a:t>
          </a:r>
        </a:p>
      </dgm:t>
    </dgm:pt>
    <dgm:pt modelId="{92DE47FC-2098-41CD-8C58-FC3B42D176EA}" type="parTrans" cxnId="{1C94ECD7-34E1-4488-BA3D-A44FE841117E}">
      <dgm:prSet/>
      <dgm:spPr/>
      <dgm:t>
        <a:bodyPr/>
        <a:lstStyle/>
        <a:p>
          <a:endParaRPr lang="en-US"/>
        </a:p>
      </dgm:t>
    </dgm:pt>
    <dgm:pt modelId="{6B0858B0-8253-43B7-B107-CBEF7D0259FC}" type="sibTrans" cxnId="{1C94ECD7-34E1-4488-BA3D-A44FE841117E}">
      <dgm:prSet/>
      <dgm:spPr/>
      <dgm:t>
        <a:bodyPr/>
        <a:lstStyle/>
        <a:p>
          <a:endParaRPr lang="en-US"/>
        </a:p>
      </dgm:t>
    </dgm:pt>
    <dgm:pt modelId="{6D149F83-C68F-4132-A7C2-77D80295403C}">
      <dgm:prSet phldrT="[Text]"/>
      <dgm:spPr/>
      <dgm:t>
        <a:bodyPr/>
        <a:lstStyle/>
        <a:p>
          <a:r>
            <a:rPr lang="en-US" dirty="0"/>
            <a:t>What was taught in SPC sessions, carried over to other sessions</a:t>
          </a:r>
        </a:p>
      </dgm:t>
    </dgm:pt>
    <dgm:pt modelId="{ABB078B6-CD35-4B43-A989-C29898A9D1A4}" type="parTrans" cxnId="{AE59A28A-C768-4620-9399-8D3FB5313573}">
      <dgm:prSet/>
      <dgm:spPr/>
      <dgm:t>
        <a:bodyPr/>
        <a:lstStyle/>
        <a:p>
          <a:endParaRPr lang="en-US"/>
        </a:p>
      </dgm:t>
    </dgm:pt>
    <dgm:pt modelId="{FF901BFE-D2C4-4EE2-887A-99CF84E2D190}" type="sibTrans" cxnId="{AE59A28A-C768-4620-9399-8D3FB5313573}">
      <dgm:prSet/>
      <dgm:spPr/>
      <dgm:t>
        <a:bodyPr/>
        <a:lstStyle/>
        <a:p>
          <a:endParaRPr lang="en-US"/>
        </a:p>
      </dgm:t>
    </dgm:pt>
    <dgm:pt modelId="{2A0D4B35-11FF-E14B-A9EB-0D0D7FC3B378}">
      <dgm:prSet phldrT="[Text]"/>
      <dgm:spPr/>
      <dgm:t>
        <a:bodyPr/>
        <a:lstStyle/>
        <a:p>
          <a:r>
            <a:rPr lang="en-US" dirty="0"/>
            <a:t>Brewer et al., 2002</a:t>
          </a:r>
        </a:p>
      </dgm:t>
    </dgm:pt>
    <dgm:pt modelId="{EB61F546-6EC8-AC4B-8C36-0AF54FE4C0D5}" type="parTrans" cxnId="{9C53E614-1BEC-3F4A-BA04-12753A3982FB}">
      <dgm:prSet/>
      <dgm:spPr/>
      <dgm:t>
        <a:bodyPr/>
        <a:lstStyle/>
        <a:p>
          <a:endParaRPr lang="en-US"/>
        </a:p>
      </dgm:t>
    </dgm:pt>
    <dgm:pt modelId="{C7C93E93-72AF-C84E-8F58-B6FA9B200412}" type="sibTrans" cxnId="{9C53E614-1BEC-3F4A-BA04-12753A3982FB}">
      <dgm:prSet/>
      <dgm:spPr/>
      <dgm:t>
        <a:bodyPr/>
        <a:lstStyle/>
        <a:p>
          <a:endParaRPr lang="en-US"/>
        </a:p>
      </dgm:t>
    </dgm:pt>
    <dgm:pt modelId="{E068A1D1-5E7A-6643-9322-322B9D37DFDE}" type="pres">
      <dgm:prSet presAssocID="{C0339F79-B40E-453E-9058-DC1837EC64E3}" presName="Name0" presStyleCnt="0">
        <dgm:presLayoutVars>
          <dgm:dir/>
          <dgm:animLvl val="lvl"/>
          <dgm:resizeHandles val="exact"/>
        </dgm:presLayoutVars>
      </dgm:prSet>
      <dgm:spPr/>
    </dgm:pt>
    <dgm:pt modelId="{C786D3E1-D650-E04F-A189-496FDA207384}" type="pres">
      <dgm:prSet presAssocID="{3E423354-CF89-46C9-8252-81611EEC98F6}" presName="composite" presStyleCnt="0"/>
      <dgm:spPr/>
    </dgm:pt>
    <dgm:pt modelId="{3795CE77-F0A5-2740-A954-9E734D40AFAE}" type="pres">
      <dgm:prSet presAssocID="{3E423354-CF89-46C9-8252-81611EEC98F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68CB40-0FEE-4343-BD30-0FDF13B16E9F}" type="pres">
      <dgm:prSet presAssocID="{3E423354-CF89-46C9-8252-81611EEC98F6}" presName="desTx" presStyleLbl="revTx" presStyleIdx="0" presStyleCnt="3">
        <dgm:presLayoutVars>
          <dgm:bulletEnabled val="1"/>
        </dgm:presLayoutVars>
      </dgm:prSet>
      <dgm:spPr/>
    </dgm:pt>
    <dgm:pt modelId="{82CED7FD-BCCE-AC42-8287-5F03DC2F4CF8}" type="pres">
      <dgm:prSet presAssocID="{03179DC1-5808-4C07-9D29-9ADF5AA55DA8}" presName="space" presStyleCnt="0"/>
      <dgm:spPr/>
    </dgm:pt>
    <dgm:pt modelId="{9A6F762E-7917-C348-A6B2-77C6A0720C13}" type="pres">
      <dgm:prSet presAssocID="{F4AA8C7F-27A7-440C-B56F-EC0E66E8A24F}" presName="composite" presStyleCnt="0"/>
      <dgm:spPr/>
    </dgm:pt>
    <dgm:pt modelId="{9FCA1184-C865-5A4A-90BA-26BDC6296A41}" type="pres">
      <dgm:prSet presAssocID="{F4AA8C7F-27A7-440C-B56F-EC0E66E8A24F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356F6C8-F1A9-8B46-A270-A7262B377073}" type="pres">
      <dgm:prSet presAssocID="{F4AA8C7F-27A7-440C-B56F-EC0E66E8A24F}" presName="desTx" presStyleLbl="revTx" presStyleIdx="1" presStyleCnt="3">
        <dgm:presLayoutVars>
          <dgm:bulletEnabled val="1"/>
        </dgm:presLayoutVars>
      </dgm:prSet>
      <dgm:spPr/>
    </dgm:pt>
    <dgm:pt modelId="{6CF9D35F-9816-4D4E-B63D-3146905EBA1B}" type="pres">
      <dgm:prSet presAssocID="{2B3DCA87-775E-4A8E-A76C-19970EC82252}" presName="space" presStyleCnt="0"/>
      <dgm:spPr/>
    </dgm:pt>
    <dgm:pt modelId="{3CA89B4D-174B-A34F-BFE7-3782A56F3E98}" type="pres">
      <dgm:prSet presAssocID="{7CB55BAB-F919-4C3F-BC75-511070270970}" presName="composite" presStyleCnt="0"/>
      <dgm:spPr/>
    </dgm:pt>
    <dgm:pt modelId="{00734B9E-B501-7645-9F7F-6C769BDE2AC6}" type="pres">
      <dgm:prSet presAssocID="{7CB55BAB-F919-4C3F-BC75-511070270970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1D67D91E-E38B-1F45-85AD-5FA7492F5E8E}" type="pres">
      <dgm:prSet presAssocID="{7CB55BAB-F919-4C3F-BC75-511070270970}" presName="desTx" presStyleLbl="revTx" presStyleIdx="2" presStyleCnt="3">
        <dgm:presLayoutVars>
          <dgm:bulletEnabled val="1"/>
        </dgm:presLayoutVars>
      </dgm:prSet>
      <dgm:spPr/>
    </dgm:pt>
  </dgm:ptLst>
  <dgm:cxnLst>
    <dgm:cxn modelId="{4B95E201-F01E-430E-8763-D298BB9FF3EB}" srcId="{3E423354-CF89-46C9-8252-81611EEC98F6}" destId="{AA3F1760-305B-414E-A3C2-800954DE2FB0}" srcOrd="0" destOrd="0" parTransId="{69F925B7-E870-447D-AC25-42C317568A71}" sibTransId="{BCC89DB8-1C59-4B30-9860-213965255F09}"/>
    <dgm:cxn modelId="{2BBF7C07-7FEB-3D42-84CC-5A02DAC6E103}" type="presOf" srcId="{22E6104A-3BCE-4461-94A2-3F27C531DDA0}" destId="{1D67D91E-E38B-1F45-85AD-5FA7492F5E8E}" srcOrd="0" destOrd="2" presId="urn:microsoft.com/office/officeart/2005/8/layout/chevron1"/>
    <dgm:cxn modelId="{2D77D707-3F3E-E44E-B900-A967DB7F40F8}" type="presOf" srcId="{AA3F1760-305B-414E-A3C2-800954DE2FB0}" destId="{1F68CB40-0FEE-4343-BD30-0FDF13B16E9F}" srcOrd="0" destOrd="0" presId="urn:microsoft.com/office/officeart/2005/8/layout/chevron1"/>
    <dgm:cxn modelId="{EBB1C90E-6258-4205-974A-0D0A8291169D}" srcId="{C0339F79-B40E-453E-9058-DC1837EC64E3}" destId="{7CB55BAB-F919-4C3F-BC75-511070270970}" srcOrd="2" destOrd="0" parTransId="{FAFC211C-60C7-4E2A-AE2F-F15E591B6267}" sibTransId="{5AC3A7BF-798F-4094-845D-E16D242D38F0}"/>
    <dgm:cxn modelId="{9C53E614-1BEC-3F4A-BA04-12753A3982FB}" srcId="{3E423354-CF89-46C9-8252-81611EEC98F6}" destId="{2A0D4B35-11FF-E14B-A9EB-0D0D7FC3B378}" srcOrd="2" destOrd="0" parTransId="{EB61F546-6EC8-AC4B-8C36-0AF54FE4C0D5}" sibTransId="{C7C93E93-72AF-C84E-8F58-B6FA9B200412}"/>
    <dgm:cxn modelId="{91DE8419-1FD9-4E24-B306-35A8456291B2}" srcId="{C0339F79-B40E-453E-9058-DC1837EC64E3}" destId="{F4AA8C7F-27A7-440C-B56F-EC0E66E8A24F}" srcOrd="1" destOrd="0" parTransId="{76F67575-C359-44BB-84D6-F0016CFF8D42}" sibTransId="{2B3DCA87-775E-4A8E-A76C-19970EC82252}"/>
    <dgm:cxn modelId="{C2C86F1D-AA7D-7C4F-B8FA-76389ECD36C6}" type="presOf" srcId="{1E1D5A04-D2C8-43B0-B244-5C7728BA4115}" destId="{1D67D91E-E38B-1F45-85AD-5FA7492F5E8E}" srcOrd="0" destOrd="5" presId="urn:microsoft.com/office/officeart/2005/8/layout/chevron1"/>
    <dgm:cxn modelId="{1A57EC26-740C-234D-A0C5-82F187D5DB7E}" type="presOf" srcId="{78B1CCBC-56BE-4C40-889B-2274BDAB7EF8}" destId="{1F68CB40-0FEE-4343-BD30-0FDF13B16E9F}" srcOrd="0" destOrd="3" presId="urn:microsoft.com/office/officeart/2005/8/layout/chevron1"/>
    <dgm:cxn modelId="{2EFC7435-CFA7-E14B-BCAE-653EB4AD4539}" type="presOf" srcId="{02E7A62B-D2A1-4B5D-A56C-C36EBDB60ECD}" destId="{1D67D91E-E38B-1F45-85AD-5FA7492F5E8E}" srcOrd="0" destOrd="6" presId="urn:microsoft.com/office/officeart/2005/8/layout/chevron1"/>
    <dgm:cxn modelId="{0411A93D-3BF3-4A49-A069-65D05072A2AE}" type="presOf" srcId="{3E423354-CF89-46C9-8252-81611EEC98F6}" destId="{3795CE77-F0A5-2740-A954-9E734D40AFAE}" srcOrd="0" destOrd="0" presId="urn:microsoft.com/office/officeart/2005/8/layout/chevron1"/>
    <dgm:cxn modelId="{3538BB47-E0EC-455D-8AA2-2AE41D7ED777}" srcId="{3E423354-CF89-46C9-8252-81611EEC98F6}" destId="{78B1CCBC-56BE-4C40-889B-2274BDAB7EF8}" srcOrd="3" destOrd="0" parTransId="{FB40801A-D1C0-44F3-840F-E48C7725C1F4}" sibTransId="{905F9124-A9AA-4777-A290-D2404EC17F88}"/>
    <dgm:cxn modelId="{CAA37958-DB0A-B149-842E-C3C139CD91FE}" type="presOf" srcId="{E13745E7-D3F9-47B0-A767-DDB2FA8EC98D}" destId="{1D67D91E-E38B-1F45-85AD-5FA7492F5E8E}" srcOrd="0" destOrd="0" presId="urn:microsoft.com/office/officeart/2005/8/layout/chevron1"/>
    <dgm:cxn modelId="{F0C1B262-F6C5-410B-9488-72FC832F2C0D}" srcId="{7CB55BAB-F919-4C3F-BC75-511070270970}" destId="{22E6104A-3BCE-4461-94A2-3F27C531DDA0}" srcOrd="2" destOrd="0" parTransId="{76C195B6-E29C-472E-B431-B8B999496ADD}" sibTransId="{CD14B1B3-1D0A-413A-8516-4F3CE8F35DB7}"/>
    <dgm:cxn modelId="{73407E69-9283-48E3-8F18-3774B4EDBB4A}" srcId="{F4AA8C7F-27A7-440C-B56F-EC0E66E8A24F}" destId="{5F6A5343-7A74-4A04-BB1B-8A6B54972FAF}" srcOrd="1" destOrd="0" parTransId="{A75138B3-82B5-4089-9A68-534DE6D74700}" sibTransId="{8AE99D6A-D0A0-40B0-B409-11D99389C9F3}"/>
    <dgm:cxn modelId="{A0ECE880-F256-4F10-A5E1-91E01BE1833F}" srcId="{C0339F79-B40E-453E-9058-DC1837EC64E3}" destId="{3E423354-CF89-46C9-8252-81611EEC98F6}" srcOrd="0" destOrd="0" parTransId="{12DC9411-8CDD-448F-959D-7CD3B73BB41F}" sibTransId="{03179DC1-5808-4C07-9D29-9ADF5AA55DA8}"/>
    <dgm:cxn modelId="{23B0DA81-575E-EA47-9734-F7CCC35CB0C6}" type="presOf" srcId="{5CD08639-F508-4521-B3B5-A6D7265D41B7}" destId="{1F68CB40-0FEE-4343-BD30-0FDF13B16E9F}" srcOrd="0" destOrd="1" presId="urn:microsoft.com/office/officeart/2005/8/layout/chevron1"/>
    <dgm:cxn modelId="{289AE784-EA14-824C-B9B4-F09575B4657F}" type="presOf" srcId="{5F6A5343-7A74-4A04-BB1B-8A6B54972FAF}" destId="{5356F6C8-F1A9-8B46-A270-A7262B377073}" srcOrd="0" destOrd="1" presId="urn:microsoft.com/office/officeart/2005/8/layout/chevron1"/>
    <dgm:cxn modelId="{AE59A28A-C768-4620-9399-8D3FB5313573}" srcId="{7CB55BAB-F919-4C3F-BC75-511070270970}" destId="{6D149F83-C68F-4132-A7C2-77D80295403C}" srcOrd="3" destOrd="0" parTransId="{ABB078B6-CD35-4B43-A989-C29898A9D1A4}" sibTransId="{FF901BFE-D2C4-4EE2-887A-99CF84E2D190}"/>
    <dgm:cxn modelId="{D2B86BB2-33CB-4136-BD22-E445E38E7D4E}" srcId="{7CB55BAB-F919-4C3F-BC75-511070270970}" destId="{02E7A62B-D2A1-4B5D-A56C-C36EBDB60ECD}" srcOrd="6" destOrd="0" parTransId="{3153E42C-A522-4986-BB62-B2E87FF4EBE5}" sibTransId="{D69FA9B4-7C23-412F-AD36-B241BFEE81BF}"/>
    <dgm:cxn modelId="{F3714FB8-D3EA-4F42-8B96-B2D273456871}" type="presOf" srcId="{031D0D10-5724-4130-B1F2-1AD2BE8E4CBE}" destId="{1D67D91E-E38B-1F45-85AD-5FA7492F5E8E}" srcOrd="0" destOrd="1" presId="urn:microsoft.com/office/officeart/2005/8/layout/chevron1"/>
    <dgm:cxn modelId="{958767BD-DDA6-4A3D-A145-5FA1990F3434}" srcId="{F4AA8C7F-27A7-440C-B56F-EC0E66E8A24F}" destId="{62214CFB-DD80-4582-8C1A-7E63DA3B77B3}" srcOrd="0" destOrd="0" parTransId="{FE6D77DF-EB18-4F85-AC88-2D002A0E4BDD}" sibTransId="{F30CF829-D804-43C5-99D0-A4258993DBDB}"/>
    <dgm:cxn modelId="{61B2CDC5-7296-48C1-BD36-61C438036700}" srcId="{7CB55BAB-F919-4C3F-BC75-511070270970}" destId="{E13745E7-D3F9-47B0-A767-DDB2FA8EC98D}" srcOrd="0" destOrd="0" parTransId="{071A1D00-C463-4695-88B6-80DD3627C166}" sibTransId="{8B1DD3ED-FB8C-4249-88AA-3A3248992805}"/>
    <dgm:cxn modelId="{511A09C9-8896-489E-9512-C9BB124E7D33}" srcId="{7CB55BAB-F919-4C3F-BC75-511070270970}" destId="{EB8E62C6-8B50-4EF0-8E78-85FF0F32FFCA}" srcOrd="4" destOrd="0" parTransId="{31A6AD83-F079-4D8E-8A03-4C763BDB02EA}" sibTransId="{EA211B81-A4A1-4D3B-A9EB-E7622AB9F823}"/>
    <dgm:cxn modelId="{66A3DAC9-F8C0-41B3-9BF1-A0C8A73F7335}" srcId="{F4AA8C7F-27A7-440C-B56F-EC0E66E8A24F}" destId="{17241EE8-4378-4C5E-8F21-7F7517BBAA3D}" srcOrd="2" destOrd="0" parTransId="{3C9497A2-6A01-40FB-943D-7F3EA28CC3CA}" sibTransId="{FF7FC4CC-826D-4191-B1A0-CB12BD24CD77}"/>
    <dgm:cxn modelId="{BF9031D6-F7EA-419D-84B1-1198E39AA11A}" srcId="{7CB55BAB-F919-4C3F-BC75-511070270970}" destId="{1E1D5A04-D2C8-43B0-B244-5C7728BA4115}" srcOrd="5" destOrd="0" parTransId="{36F1CEE4-C839-4030-A936-EECDFC665AFF}" sibTransId="{CAC18C5B-0AE2-450F-A5F2-5B66220F167D}"/>
    <dgm:cxn modelId="{D59E94D7-DEB9-0448-A367-3ED12C80BF5B}" type="presOf" srcId="{6D149F83-C68F-4132-A7C2-77D80295403C}" destId="{1D67D91E-E38B-1F45-85AD-5FA7492F5E8E}" srcOrd="0" destOrd="3" presId="urn:microsoft.com/office/officeart/2005/8/layout/chevron1"/>
    <dgm:cxn modelId="{1C94ECD7-34E1-4488-BA3D-A44FE841117E}" srcId="{7CB55BAB-F919-4C3F-BC75-511070270970}" destId="{031D0D10-5724-4130-B1F2-1AD2BE8E4CBE}" srcOrd="1" destOrd="0" parTransId="{92DE47FC-2098-41CD-8C58-FC3B42D176EA}" sibTransId="{6B0858B0-8253-43B7-B107-CBEF7D0259FC}"/>
    <dgm:cxn modelId="{FC2F54E3-A981-6846-ADAA-28F4D6CAC502}" type="presOf" srcId="{7CB55BAB-F919-4C3F-BC75-511070270970}" destId="{00734B9E-B501-7645-9F7F-6C769BDE2AC6}" srcOrd="0" destOrd="0" presId="urn:microsoft.com/office/officeart/2005/8/layout/chevron1"/>
    <dgm:cxn modelId="{3A7651E6-45EC-AA46-AEFB-53B3E8C7E45F}" type="presOf" srcId="{17241EE8-4378-4C5E-8F21-7F7517BBAA3D}" destId="{5356F6C8-F1A9-8B46-A270-A7262B377073}" srcOrd="0" destOrd="2" presId="urn:microsoft.com/office/officeart/2005/8/layout/chevron1"/>
    <dgm:cxn modelId="{EFBF8BE9-95E2-A54E-9DCE-CAABBAB8BF66}" type="presOf" srcId="{62214CFB-DD80-4582-8C1A-7E63DA3B77B3}" destId="{5356F6C8-F1A9-8B46-A270-A7262B377073}" srcOrd="0" destOrd="0" presId="urn:microsoft.com/office/officeart/2005/8/layout/chevron1"/>
    <dgm:cxn modelId="{A3FF62F0-7F3F-4646-B740-137744619849}" type="presOf" srcId="{2A0D4B35-11FF-E14B-A9EB-0D0D7FC3B378}" destId="{1F68CB40-0FEE-4343-BD30-0FDF13B16E9F}" srcOrd="0" destOrd="2" presId="urn:microsoft.com/office/officeart/2005/8/layout/chevron1"/>
    <dgm:cxn modelId="{0196DDF6-E80C-4DF7-B40F-7D9C5C1A332A}" srcId="{3E423354-CF89-46C9-8252-81611EEC98F6}" destId="{5CD08639-F508-4521-B3B5-A6D7265D41B7}" srcOrd="1" destOrd="0" parTransId="{201C4FB2-30C4-40F1-9ED9-7C0EC3125486}" sibTransId="{8F10B16E-6350-4F49-885E-B079B2373B07}"/>
    <dgm:cxn modelId="{9824B1F7-406F-F74B-8262-D3800302418D}" type="presOf" srcId="{F4AA8C7F-27A7-440C-B56F-EC0E66E8A24F}" destId="{9FCA1184-C865-5A4A-90BA-26BDC6296A41}" srcOrd="0" destOrd="0" presId="urn:microsoft.com/office/officeart/2005/8/layout/chevron1"/>
    <dgm:cxn modelId="{D9050EFD-5725-D64D-8388-D5689EDAFF5C}" type="presOf" srcId="{C0339F79-B40E-453E-9058-DC1837EC64E3}" destId="{E068A1D1-5E7A-6643-9322-322B9D37DFDE}" srcOrd="0" destOrd="0" presId="urn:microsoft.com/office/officeart/2005/8/layout/chevron1"/>
    <dgm:cxn modelId="{A59BF4FE-242D-944B-A811-46FC24E6C01D}" type="presOf" srcId="{EB8E62C6-8B50-4EF0-8E78-85FF0F32FFCA}" destId="{1D67D91E-E38B-1F45-85AD-5FA7492F5E8E}" srcOrd="0" destOrd="4" presId="urn:microsoft.com/office/officeart/2005/8/layout/chevron1"/>
    <dgm:cxn modelId="{C4CFAF84-BB0D-D84E-9D94-735351198CEE}" type="presParOf" srcId="{E068A1D1-5E7A-6643-9322-322B9D37DFDE}" destId="{C786D3E1-D650-E04F-A189-496FDA207384}" srcOrd="0" destOrd="0" presId="urn:microsoft.com/office/officeart/2005/8/layout/chevron1"/>
    <dgm:cxn modelId="{34E7D863-6D34-6C4E-88F9-5C28960CF950}" type="presParOf" srcId="{C786D3E1-D650-E04F-A189-496FDA207384}" destId="{3795CE77-F0A5-2740-A954-9E734D40AFAE}" srcOrd="0" destOrd="0" presId="urn:microsoft.com/office/officeart/2005/8/layout/chevron1"/>
    <dgm:cxn modelId="{B7D4D5A1-AFB5-7A4E-ABE5-D1532E34646D}" type="presParOf" srcId="{C786D3E1-D650-E04F-A189-496FDA207384}" destId="{1F68CB40-0FEE-4343-BD30-0FDF13B16E9F}" srcOrd="1" destOrd="0" presId="urn:microsoft.com/office/officeart/2005/8/layout/chevron1"/>
    <dgm:cxn modelId="{0BF6F080-4887-8940-9CF2-05FEF1E17697}" type="presParOf" srcId="{E068A1D1-5E7A-6643-9322-322B9D37DFDE}" destId="{82CED7FD-BCCE-AC42-8287-5F03DC2F4CF8}" srcOrd="1" destOrd="0" presId="urn:microsoft.com/office/officeart/2005/8/layout/chevron1"/>
    <dgm:cxn modelId="{7E1A4157-F888-DD4C-9C80-2F55D632CA3F}" type="presParOf" srcId="{E068A1D1-5E7A-6643-9322-322B9D37DFDE}" destId="{9A6F762E-7917-C348-A6B2-77C6A0720C13}" srcOrd="2" destOrd="0" presId="urn:microsoft.com/office/officeart/2005/8/layout/chevron1"/>
    <dgm:cxn modelId="{F5D54AA1-1AAD-764D-984A-7B61E293B5FC}" type="presParOf" srcId="{9A6F762E-7917-C348-A6B2-77C6A0720C13}" destId="{9FCA1184-C865-5A4A-90BA-26BDC6296A41}" srcOrd="0" destOrd="0" presId="urn:microsoft.com/office/officeart/2005/8/layout/chevron1"/>
    <dgm:cxn modelId="{C90FE2D4-AD40-F245-BC3A-D57A1DA01BA6}" type="presParOf" srcId="{9A6F762E-7917-C348-A6B2-77C6A0720C13}" destId="{5356F6C8-F1A9-8B46-A270-A7262B377073}" srcOrd="1" destOrd="0" presId="urn:microsoft.com/office/officeart/2005/8/layout/chevron1"/>
    <dgm:cxn modelId="{CFEAA98E-351F-7B4C-A78E-2AE5BB3BA4A2}" type="presParOf" srcId="{E068A1D1-5E7A-6643-9322-322B9D37DFDE}" destId="{6CF9D35F-9816-4D4E-B63D-3146905EBA1B}" srcOrd="3" destOrd="0" presId="urn:microsoft.com/office/officeart/2005/8/layout/chevron1"/>
    <dgm:cxn modelId="{F1E37B90-6044-1848-9CA6-035076E558F5}" type="presParOf" srcId="{E068A1D1-5E7A-6643-9322-322B9D37DFDE}" destId="{3CA89B4D-174B-A34F-BFE7-3782A56F3E98}" srcOrd="4" destOrd="0" presId="urn:microsoft.com/office/officeart/2005/8/layout/chevron1"/>
    <dgm:cxn modelId="{CD0C8D39-0C76-DE4B-9665-A0FEC076E50F}" type="presParOf" srcId="{3CA89B4D-174B-A34F-BFE7-3782A56F3E98}" destId="{00734B9E-B501-7645-9F7F-6C769BDE2AC6}" srcOrd="0" destOrd="0" presId="urn:microsoft.com/office/officeart/2005/8/layout/chevron1"/>
    <dgm:cxn modelId="{926FD532-A96B-BB40-86E0-01E07657FD0A}" type="presParOf" srcId="{3CA89B4D-174B-A34F-BFE7-3782A56F3E98}" destId="{1D67D91E-E38B-1F45-85AD-5FA7492F5E8E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339F79-B40E-453E-9058-DC1837EC64E3}" type="doc">
      <dgm:prSet loTypeId="urn:microsoft.com/office/officeart/2016/7/layout/BasicProcessNew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E423354-CF89-46C9-8252-81611EEC98F6}">
      <dgm:prSet phldrT="[Text]"/>
      <dgm:spPr/>
      <dgm:t>
        <a:bodyPr/>
        <a:lstStyle/>
        <a:p>
          <a:pPr>
            <a:defRPr b="1"/>
          </a:pPr>
          <a:r>
            <a:rPr lang="en-US"/>
            <a:t>Evaluation</a:t>
          </a:r>
        </a:p>
      </dgm:t>
    </dgm:pt>
    <dgm:pt modelId="{12DC9411-8CDD-448F-959D-7CD3B73BB41F}" type="parTrans" cxnId="{A0ECE880-F256-4F10-A5E1-91E01BE1833F}">
      <dgm:prSet/>
      <dgm:spPr/>
      <dgm:t>
        <a:bodyPr/>
        <a:lstStyle/>
        <a:p>
          <a:endParaRPr lang="en-US"/>
        </a:p>
      </dgm:t>
    </dgm:pt>
    <dgm:pt modelId="{03179DC1-5808-4C07-9D29-9ADF5AA55DA8}" type="sibTrans" cxnId="{A0ECE880-F256-4F10-A5E1-91E01BE1833F}">
      <dgm:prSet/>
      <dgm:spPr/>
      <dgm:t>
        <a:bodyPr/>
        <a:lstStyle/>
        <a:p>
          <a:endParaRPr lang="en-US"/>
        </a:p>
      </dgm:t>
    </dgm:pt>
    <dgm:pt modelId="{AA3F1760-305B-414E-A3C2-800954DE2FB0}">
      <dgm:prSet phldrT="[Text]"/>
      <dgm:spPr/>
      <dgm:t>
        <a:bodyPr/>
        <a:lstStyle/>
        <a:p>
          <a:r>
            <a:rPr lang="en-US"/>
            <a:t>High level of abstraction</a:t>
          </a:r>
        </a:p>
      </dgm:t>
    </dgm:pt>
    <dgm:pt modelId="{69F925B7-E870-447D-AC25-42C317568A71}" type="parTrans" cxnId="{4B95E201-F01E-430E-8763-D298BB9FF3EB}">
      <dgm:prSet/>
      <dgm:spPr/>
      <dgm:t>
        <a:bodyPr/>
        <a:lstStyle/>
        <a:p>
          <a:endParaRPr lang="en-US"/>
        </a:p>
      </dgm:t>
    </dgm:pt>
    <dgm:pt modelId="{BCC89DB8-1C59-4B30-9860-213965255F09}" type="sibTrans" cxnId="{4B95E201-F01E-430E-8763-D298BB9FF3EB}">
      <dgm:prSet/>
      <dgm:spPr/>
      <dgm:t>
        <a:bodyPr/>
        <a:lstStyle/>
        <a:p>
          <a:endParaRPr lang="en-US"/>
        </a:p>
      </dgm:t>
    </dgm:pt>
    <dgm:pt modelId="{5CD08639-F508-4521-B3B5-A6D7265D41B7}">
      <dgm:prSet phldrT="[Text]"/>
      <dgm:spPr/>
      <dgm:t>
        <a:bodyPr/>
        <a:lstStyle/>
        <a:p>
          <a:r>
            <a:rPr lang="en-US" dirty="0"/>
            <a:t>Wiese-</a:t>
          </a:r>
          <a:r>
            <a:rPr lang="en-US" dirty="0" err="1"/>
            <a:t>Bjornstal</a:t>
          </a:r>
          <a:r>
            <a:rPr lang="en-US" dirty="0"/>
            <a:t> et al (1998) model and Brewer et al. 2002 model</a:t>
          </a:r>
        </a:p>
      </dgm:t>
    </dgm:pt>
    <dgm:pt modelId="{201C4FB2-30C4-40F1-9ED9-7C0EC3125486}" type="parTrans" cxnId="{0196DDF6-E80C-4DF7-B40F-7D9C5C1A332A}">
      <dgm:prSet/>
      <dgm:spPr/>
      <dgm:t>
        <a:bodyPr/>
        <a:lstStyle/>
        <a:p>
          <a:endParaRPr lang="en-US"/>
        </a:p>
      </dgm:t>
    </dgm:pt>
    <dgm:pt modelId="{8F10B16E-6350-4F49-885E-B079B2373B07}" type="sibTrans" cxnId="{0196DDF6-E80C-4DF7-B40F-7D9C5C1A332A}">
      <dgm:prSet/>
      <dgm:spPr/>
      <dgm:t>
        <a:bodyPr/>
        <a:lstStyle/>
        <a:p>
          <a:endParaRPr lang="en-US"/>
        </a:p>
      </dgm:t>
    </dgm:pt>
    <dgm:pt modelId="{F4AA8C7F-27A7-440C-B56F-EC0E66E8A24F}">
      <dgm:prSet phldrT="[Text]"/>
      <dgm:spPr/>
      <dgm:t>
        <a:bodyPr/>
        <a:lstStyle/>
        <a:p>
          <a:pPr>
            <a:defRPr b="1"/>
          </a:pPr>
          <a:r>
            <a:rPr lang="en-US"/>
            <a:t>Diagnosis</a:t>
          </a:r>
        </a:p>
      </dgm:t>
    </dgm:pt>
    <dgm:pt modelId="{76F67575-C359-44BB-84D6-F0016CFF8D42}" type="parTrans" cxnId="{91DE8419-1FD9-4E24-B306-35A8456291B2}">
      <dgm:prSet/>
      <dgm:spPr/>
      <dgm:t>
        <a:bodyPr/>
        <a:lstStyle/>
        <a:p>
          <a:endParaRPr lang="en-US"/>
        </a:p>
      </dgm:t>
    </dgm:pt>
    <dgm:pt modelId="{2B3DCA87-775E-4A8E-A76C-19970EC82252}" type="sibTrans" cxnId="{91DE8419-1FD9-4E24-B306-35A8456291B2}">
      <dgm:prSet/>
      <dgm:spPr/>
      <dgm:t>
        <a:bodyPr/>
        <a:lstStyle/>
        <a:p>
          <a:endParaRPr lang="en-US"/>
        </a:p>
      </dgm:t>
    </dgm:pt>
    <dgm:pt modelId="{62214CFB-DD80-4582-8C1A-7E63DA3B77B3}">
      <dgm:prSet phldrT="[Text]"/>
      <dgm:spPr/>
      <dgm:t>
        <a:bodyPr/>
        <a:lstStyle/>
        <a:p>
          <a:r>
            <a:rPr lang="en-US" dirty="0"/>
            <a:t>Trait anxious athlete</a:t>
          </a:r>
        </a:p>
      </dgm:t>
    </dgm:pt>
    <dgm:pt modelId="{FE6D77DF-EB18-4F85-AC88-2D002A0E4BDD}" type="parTrans" cxnId="{958767BD-DDA6-4A3D-A145-5FA1990F3434}">
      <dgm:prSet/>
      <dgm:spPr/>
      <dgm:t>
        <a:bodyPr/>
        <a:lstStyle/>
        <a:p>
          <a:endParaRPr lang="en-US"/>
        </a:p>
      </dgm:t>
    </dgm:pt>
    <dgm:pt modelId="{F30CF829-D804-43C5-99D0-A4258993DBDB}" type="sibTrans" cxnId="{958767BD-DDA6-4A3D-A145-5FA1990F3434}">
      <dgm:prSet/>
      <dgm:spPr/>
      <dgm:t>
        <a:bodyPr/>
        <a:lstStyle/>
        <a:p>
          <a:endParaRPr lang="en-US"/>
        </a:p>
      </dgm:t>
    </dgm:pt>
    <dgm:pt modelId="{17241EE8-4378-4C5E-8F21-7F7517BBAA3D}">
      <dgm:prSet phldrT="[Text]"/>
      <dgm:spPr/>
      <dgm:t>
        <a:bodyPr/>
        <a:lstStyle/>
        <a:p>
          <a:r>
            <a:rPr lang="en-US"/>
            <a:t>Poor coping skills, particularly sleep and nutrition, and over adherence</a:t>
          </a:r>
        </a:p>
      </dgm:t>
    </dgm:pt>
    <dgm:pt modelId="{3C9497A2-6A01-40FB-943D-7F3EA28CC3CA}" type="parTrans" cxnId="{66A3DAC9-F8C0-41B3-9BF1-A0C8A73F7335}">
      <dgm:prSet/>
      <dgm:spPr/>
      <dgm:t>
        <a:bodyPr/>
        <a:lstStyle/>
        <a:p>
          <a:endParaRPr lang="en-US"/>
        </a:p>
      </dgm:t>
    </dgm:pt>
    <dgm:pt modelId="{FF7FC4CC-826D-4191-B1A0-CB12BD24CD77}" type="sibTrans" cxnId="{66A3DAC9-F8C0-41B3-9BF1-A0C8A73F7335}">
      <dgm:prSet/>
      <dgm:spPr/>
      <dgm:t>
        <a:bodyPr/>
        <a:lstStyle/>
        <a:p>
          <a:endParaRPr lang="en-US"/>
        </a:p>
      </dgm:t>
    </dgm:pt>
    <dgm:pt modelId="{7CB55BAB-F919-4C3F-BC75-511070270970}">
      <dgm:prSet phldrT="[Text]"/>
      <dgm:spPr/>
      <dgm:t>
        <a:bodyPr/>
        <a:lstStyle/>
        <a:p>
          <a:pPr>
            <a:defRPr b="1"/>
          </a:pPr>
          <a:r>
            <a:rPr lang="en-US"/>
            <a:t>Treatment</a:t>
          </a:r>
        </a:p>
      </dgm:t>
    </dgm:pt>
    <dgm:pt modelId="{FAFC211C-60C7-4E2A-AE2F-F15E591B6267}" type="parTrans" cxnId="{EBB1C90E-6258-4205-974A-0D0A8291169D}">
      <dgm:prSet/>
      <dgm:spPr/>
      <dgm:t>
        <a:bodyPr/>
        <a:lstStyle/>
        <a:p>
          <a:endParaRPr lang="en-US"/>
        </a:p>
      </dgm:t>
    </dgm:pt>
    <dgm:pt modelId="{5AC3A7BF-798F-4094-845D-E16D242D38F0}" type="sibTrans" cxnId="{EBB1C90E-6258-4205-974A-0D0A8291169D}">
      <dgm:prSet/>
      <dgm:spPr/>
      <dgm:t>
        <a:bodyPr/>
        <a:lstStyle/>
        <a:p>
          <a:endParaRPr lang="en-US"/>
        </a:p>
      </dgm:t>
    </dgm:pt>
    <dgm:pt modelId="{22E6104A-3BCE-4461-94A2-3F27C531DDA0}">
      <dgm:prSet phldrT="[Text]"/>
      <dgm:spPr/>
      <dgm:t>
        <a:bodyPr/>
        <a:lstStyle/>
        <a:p>
          <a:r>
            <a:rPr lang="en-US"/>
            <a:t>Low level abstraction</a:t>
          </a:r>
        </a:p>
      </dgm:t>
    </dgm:pt>
    <dgm:pt modelId="{76C195B6-E29C-472E-B431-B8B999496ADD}" type="parTrans" cxnId="{F0C1B262-F6C5-410B-9488-72FC832F2C0D}">
      <dgm:prSet/>
      <dgm:spPr/>
      <dgm:t>
        <a:bodyPr/>
        <a:lstStyle/>
        <a:p>
          <a:endParaRPr lang="en-US"/>
        </a:p>
      </dgm:t>
    </dgm:pt>
    <dgm:pt modelId="{CD14B1B3-1D0A-413A-8516-4F3CE8F35DB7}" type="sibTrans" cxnId="{F0C1B262-F6C5-410B-9488-72FC832F2C0D}">
      <dgm:prSet/>
      <dgm:spPr/>
      <dgm:t>
        <a:bodyPr/>
        <a:lstStyle/>
        <a:p>
          <a:endParaRPr lang="en-US"/>
        </a:p>
      </dgm:t>
    </dgm:pt>
    <dgm:pt modelId="{78B1CCBC-56BE-4C40-889B-2274BDAB7EF8}">
      <dgm:prSet phldrT="[Text]"/>
      <dgm:spPr/>
      <dgm:t>
        <a:bodyPr/>
        <a:lstStyle/>
        <a:p>
          <a:r>
            <a:rPr lang="en-US"/>
            <a:t>Evidence that many pre-injury factors influenced CA-ER-BR responses to the injury and rehabilitation</a:t>
          </a:r>
        </a:p>
      </dgm:t>
    </dgm:pt>
    <dgm:pt modelId="{FB40801A-D1C0-44F3-840F-E48C7725C1F4}" type="parTrans" cxnId="{3538BB47-E0EC-455D-8AA2-2AE41D7ED777}">
      <dgm:prSet/>
      <dgm:spPr/>
      <dgm:t>
        <a:bodyPr/>
        <a:lstStyle/>
        <a:p>
          <a:endParaRPr lang="en-US"/>
        </a:p>
      </dgm:t>
    </dgm:pt>
    <dgm:pt modelId="{905F9124-A9AA-4777-A290-D2404EC17F88}" type="sibTrans" cxnId="{3538BB47-E0EC-455D-8AA2-2AE41D7ED777}">
      <dgm:prSet/>
      <dgm:spPr/>
      <dgm:t>
        <a:bodyPr/>
        <a:lstStyle/>
        <a:p>
          <a:endParaRPr lang="en-US"/>
        </a:p>
      </dgm:t>
    </dgm:pt>
    <dgm:pt modelId="{5F6A5343-7A74-4A04-BB1B-8A6B54972FAF}">
      <dgm:prSet phldrT="[Text]"/>
      <dgm:spPr/>
      <dgm:t>
        <a:bodyPr/>
        <a:lstStyle/>
        <a:p>
          <a:r>
            <a:rPr lang="en-US"/>
            <a:t>Exercise dependence</a:t>
          </a:r>
        </a:p>
      </dgm:t>
    </dgm:pt>
    <dgm:pt modelId="{A75138B3-82B5-4089-9A68-534DE6D74700}" type="parTrans" cxnId="{73407E69-9283-48E3-8F18-3774B4EDBB4A}">
      <dgm:prSet/>
      <dgm:spPr/>
      <dgm:t>
        <a:bodyPr/>
        <a:lstStyle/>
        <a:p>
          <a:endParaRPr lang="en-US"/>
        </a:p>
      </dgm:t>
    </dgm:pt>
    <dgm:pt modelId="{8AE99D6A-D0A0-40B0-B409-11D99389C9F3}" type="sibTrans" cxnId="{73407E69-9283-48E3-8F18-3774B4EDBB4A}">
      <dgm:prSet/>
      <dgm:spPr/>
      <dgm:t>
        <a:bodyPr/>
        <a:lstStyle/>
        <a:p>
          <a:endParaRPr lang="en-US"/>
        </a:p>
      </dgm:t>
    </dgm:pt>
    <dgm:pt modelId="{E13745E7-D3F9-47B0-A767-DDB2FA8EC98D}">
      <dgm:prSet phldrT="[Text]"/>
      <dgm:spPr/>
      <dgm:t>
        <a:bodyPr/>
        <a:lstStyle/>
        <a:p>
          <a:r>
            <a:rPr lang="en-US"/>
            <a:t>Medium level of abstraction</a:t>
          </a:r>
        </a:p>
      </dgm:t>
    </dgm:pt>
    <dgm:pt modelId="{8B1DD3ED-FB8C-4249-88AA-3A3248992805}" type="sibTrans" cxnId="{61B2CDC5-7296-48C1-BD36-61C438036700}">
      <dgm:prSet/>
      <dgm:spPr/>
      <dgm:t>
        <a:bodyPr/>
        <a:lstStyle/>
        <a:p>
          <a:endParaRPr lang="en-US"/>
        </a:p>
      </dgm:t>
    </dgm:pt>
    <dgm:pt modelId="{071A1D00-C463-4695-88B6-80DD3627C166}" type="parTrans" cxnId="{61B2CDC5-7296-48C1-BD36-61C438036700}">
      <dgm:prSet/>
      <dgm:spPr/>
      <dgm:t>
        <a:bodyPr/>
        <a:lstStyle/>
        <a:p>
          <a:endParaRPr lang="en-US"/>
        </a:p>
      </dgm:t>
    </dgm:pt>
    <dgm:pt modelId="{031D0D10-5724-4130-B1F2-1AD2BE8E4CBE}">
      <dgm:prSet phldrT="[Text]"/>
      <dgm:spPr/>
      <dgm:t>
        <a:bodyPr/>
        <a:lstStyle/>
        <a:p>
          <a:r>
            <a:rPr lang="en-US" dirty="0"/>
            <a:t>Should have been a transdisciplinary approach, but due to constraints, was not possible. Referral needs, hence turned to a multidisciplinary approach.</a:t>
          </a:r>
        </a:p>
      </dgm:t>
    </dgm:pt>
    <dgm:pt modelId="{92DE47FC-2098-41CD-8C58-FC3B42D176EA}" type="parTrans" cxnId="{1C94ECD7-34E1-4488-BA3D-A44FE841117E}">
      <dgm:prSet/>
      <dgm:spPr/>
      <dgm:t>
        <a:bodyPr/>
        <a:lstStyle/>
        <a:p>
          <a:endParaRPr lang="en-US"/>
        </a:p>
      </dgm:t>
    </dgm:pt>
    <dgm:pt modelId="{6B0858B0-8253-43B7-B107-CBEF7D0259FC}" type="sibTrans" cxnId="{1C94ECD7-34E1-4488-BA3D-A44FE841117E}">
      <dgm:prSet/>
      <dgm:spPr/>
      <dgm:t>
        <a:bodyPr/>
        <a:lstStyle/>
        <a:p>
          <a:endParaRPr lang="en-US"/>
        </a:p>
      </dgm:t>
    </dgm:pt>
    <dgm:pt modelId="{6D149F83-C68F-4132-A7C2-77D80295403C}">
      <dgm:prSet phldrT="[Text]"/>
      <dgm:spPr/>
      <dgm:t>
        <a:bodyPr/>
        <a:lstStyle/>
        <a:p>
          <a:r>
            <a:rPr lang="en-US"/>
            <a:t>More unidimensional interventions, albeit SPC tried to build connections between different factors.</a:t>
          </a:r>
        </a:p>
      </dgm:t>
    </dgm:pt>
    <dgm:pt modelId="{ABB078B6-CD35-4B43-A989-C29898A9D1A4}" type="parTrans" cxnId="{AE59A28A-C768-4620-9399-8D3FB5313573}">
      <dgm:prSet/>
      <dgm:spPr/>
      <dgm:t>
        <a:bodyPr/>
        <a:lstStyle/>
        <a:p>
          <a:endParaRPr lang="en-US"/>
        </a:p>
      </dgm:t>
    </dgm:pt>
    <dgm:pt modelId="{FF901BFE-D2C4-4EE2-887A-99CF84E2D190}" type="sibTrans" cxnId="{AE59A28A-C768-4620-9399-8D3FB5313573}">
      <dgm:prSet/>
      <dgm:spPr/>
      <dgm:t>
        <a:bodyPr/>
        <a:lstStyle/>
        <a:p>
          <a:endParaRPr lang="en-US"/>
        </a:p>
      </dgm:t>
    </dgm:pt>
    <dgm:pt modelId="{44BABB8A-49EA-41DF-8EC6-379A2CBCE364}">
      <dgm:prSet phldrT="[Text]"/>
      <dgm:spPr/>
      <dgm:t>
        <a:bodyPr/>
        <a:lstStyle/>
        <a:p>
          <a:r>
            <a:rPr lang="en-US"/>
            <a:t>Some evidence of disordered eating</a:t>
          </a:r>
        </a:p>
      </dgm:t>
    </dgm:pt>
    <dgm:pt modelId="{2EE10E67-A9D9-42BE-AA38-6046CF35A015}" type="parTrans" cxnId="{B4328FA3-A888-49DC-9070-493B6BD2BBD8}">
      <dgm:prSet/>
      <dgm:spPr/>
      <dgm:t>
        <a:bodyPr/>
        <a:lstStyle/>
        <a:p>
          <a:endParaRPr lang="en-US"/>
        </a:p>
      </dgm:t>
    </dgm:pt>
    <dgm:pt modelId="{34B272F3-4AE5-4619-BDE0-265B9E409BDE}" type="sibTrans" cxnId="{B4328FA3-A888-49DC-9070-493B6BD2BBD8}">
      <dgm:prSet/>
      <dgm:spPr/>
      <dgm:t>
        <a:bodyPr/>
        <a:lstStyle/>
        <a:p>
          <a:endParaRPr lang="en-US"/>
        </a:p>
      </dgm:t>
    </dgm:pt>
    <dgm:pt modelId="{74137CA8-4729-DA4D-B36A-91D9C83F01AC}" type="pres">
      <dgm:prSet presAssocID="{C0339F79-B40E-453E-9058-DC1837EC64E3}" presName="Name0" presStyleCnt="0">
        <dgm:presLayoutVars>
          <dgm:dir/>
          <dgm:resizeHandles val="exact"/>
        </dgm:presLayoutVars>
      </dgm:prSet>
      <dgm:spPr/>
    </dgm:pt>
    <dgm:pt modelId="{0E62B37F-291E-0846-AFCC-173C8CB0759D}" type="pres">
      <dgm:prSet presAssocID="{3E423354-CF89-46C9-8252-81611EEC98F6}" presName="node" presStyleLbl="node1" presStyleIdx="0" presStyleCnt="5">
        <dgm:presLayoutVars>
          <dgm:bulletEnabled val="1"/>
        </dgm:presLayoutVars>
      </dgm:prSet>
      <dgm:spPr/>
    </dgm:pt>
    <dgm:pt modelId="{323575F7-C287-D346-BD58-7CA727927CD1}" type="pres">
      <dgm:prSet presAssocID="{03179DC1-5808-4C07-9D29-9ADF5AA55DA8}" presName="sibTransSpacerBeforeConnector" presStyleCnt="0"/>
      <dgm:spPr/>
    </dgm:pt>
    <dgm:pt modelId="{B5590667-892F-584B-A85C-CE8F230190A3}" type="pres">
      <dgm:prSet presAssocID="{03179DC1-5808-4C07-9D29-9ADF5AA55DA8}" presName="sibTrans" presStyleLbl="node1" presStyleIdx="1" presStyleCnt="5"/>
      <dgm:spPr/>
    </dgm:pt>
    <dgm:pt modelId="{8D03CC8C-CC1A-A843-8ADC-9DE936F64AEC}" type="pres">
      <dgm:prSet presAssocID="{03179DC1-5808-4C07-9D29-9ADF5AA55DA8}" presName="sibTransSpacerAfterConnector" presStyleCnt="0"/>
      <dgm:spPr/>
    </dgm:pt>
    <dgm:pt modelId="{91DBE188-F2A2-1643-BDEE-8F5D96F9BBD0}" type="pres">
      <dgm:prSet presAssocID="{F4AA8C7F-27A7-440C-B56F-EC0E66E8A24F}" presName="node" presStyleLbl="node1" presStyleIdx="2" presStyleCnt="5">
        <dgm:presLayoutVars>
          <dgm:bulletEnabled val="1"/>
        </dgm:presLayoutVars>
      </dgm:prSet>
      <dgm:spPr/>
    </dgm:pt>
    <dgm:pt modelId="{9DCDE2A3-37AD-FA43-8F04-E98CC4D50E0C}" type="pres">
      <dgm:prSet presAssocID="{2B3DCA87-775E-4A8E-A76C-19970EC82252}" presName="sibTransSpacerBeforeConnector" presStyleCnt="0"/>
      <dgm:spPr/>
    </dgm:pt>
    <dgm:pt modelId="{00825A98-DA83-1C4A-BE2F-D207B3F7AE94}" type="pres">
      <dgm:prSet presAssocID="{2B3DCA87-775E-4A8E-A76C-19970EC82252}" presName="sibTrans" presStyleLbl="node1" presStyleIdx="3" presStyleCnt="5"/>
      <dgm:spPr/>
    </dgm:pt>
    <dgm:pt modelId="{AC6526D4-875F-3040-874C-309AD7967DCD}" type="pres">
      <dgm:prSet presAssocID="{2B3DCA87-775E-4A8E-A76C-19970EC82252}" presName="sibTransSpacerAfterConnector" presStyleCnt="0"/>
      <dgm:spPr/>
    </dgm:pt>
    <dgm:pt modelId="{87B1F8E1-7429-CF44-ABE7-681E008782F9}" type="pres">
      <dgm:prSet presAssocID="{7CB55BAB-F919-4C3F-BC75-511070270970}" presName="node" presStyleLbl="node1" presStyleIdx="4" presStyleCnt="5">
        <dgm:presLayoutVars>
          <dgm:bulletEnabled val="1"/>
        </dgm:presLayoutVars>
      </dgm:prSet>
      <dgm:spPr/>
    </dgm:pt>
  </dgm:ptLst>
  <dgm:cxnLst>
    <dgm:cxn modelId="{4B95E201-F01E-430E-8763-D298BB9FF3EB}" srcId="{3E423354-CF89-46C9-8252-81611EEC98F6}" destId="{AA3F1760-305B-414E-A3C2-800954DE2FB0}" srcOrd="0" destOrd="0" parTransId="{69F925B7-E870-447D-AC25-42C317568A71}" sibTransId="{BCC89DB8-1C59-4B30-9860-213965255F09}"/>
    <dgm:cxn modelId="{59084702-1988-6045-A468-937FD175CFF8}" type="presOf" srcId="{3E423354-CF89-46C9-8252-81611EEC98F6}" destId="{0E62B37F-291E-0846-AFCC-173C8CB0759D}" srcOrd="0" destOrd="0" presId="urn:microsoft.com/office/officeart/2016/7/layout/BasicProcessNew"/>
    <dgm:cxn modelId="{2F857006-7377-B146-AAAF-B2F0D4B6B42A}" type="presOf" srcId="{6D149F83-C68F-4132-A7C2-77D80295403C}" destId="{87B1F8E1-7429-CF44-ABE7-681E008782F9}" srcOrd="0" destOrd="4" presId="urn:microsoft.com/office/officeart/2016/7/layout/BasicProcessNew"/>
    <dgm:cxn modelId="{0D500409-5DE4-DB46-83F3-89C738B66E07}" type="presOf" srcId="{17241EE8-4378-4C5E-8F21-7F7517BBAA3D}" destId="{91DBE188-F2A2-1643-BDEE-8F5D96F9BBD0}" srcOrd="0" destOrd="4" presId="urn:microsoft.com/office/officeart/2016/7/layout/BasicProcessNew"/>
    <dgm:cxn modelId="{AAD3F20D-1C5E-2F46-9B0D-7034E2A46A97}" type="presOf" srcId="{2B3DCA87-775E-4A8E-A76C-19970EC82252}" destId="{00825A98-DA83-1C4A-BE2F-D207B3F7AE94}" srcOrd="0" destOrd="0" presId="urn:microsoft.com/office/officeart/2016/7/layout/BasicProcessNew"/>
    <dgm:cxn modelId="{EBB1C90E-6258-4205-974A-0D0A8291169D}" srcId="{C0339F79-B40E-453E-9058-DC1837EC64E3}" destId="{7CB55BAB-F919-4C3F-BC75-511070270970}" srcOrd="2" destOrd="0" parTransId="{FAFC211C-60C7-4E2A-AE2F-F15E591B6267}" sibTransId="{5AC3A7BF-798F-4094-845D-E16D242D38F0}"/>
    <dgm:cxn modelId="{9461E915-5C92-0A40-A8CC-ACEF6A234E5E}" type="presOf" srcId="{62214CFB-DD80-4582-8C1A-7E63DA3B77B3}" destId="{91DBE188-F2A2-1643-BDEE-8F5D96F9BBD0}" srcOrd="0" destOrd="1" presId="urn:microsoft.com/office/officeart/2016/7/layout/BasicProcessNew"/>
    <dgm:cxn modelId="{91DE8419-1FD9-4E24-B306-35A8456291B2}" srcId="{C0339F79-B40E-453E-9058-DC1837EC64E3}" destId="{F4AA8C7F-27A7-440C-B56F-EC0E66E8A24F}" srcOrd="1" destOrd="0" parTransId="{76F67575-C359-44BB-84D6-F0016CFF8D42}" sibTransId="{2B3DCA87-775E-4A8E-A76C-19970EC82252}"/>
    <dgm:cxn modelId="{E3613633-1A71-E748-8317-E21EE6E500C3}" type="presOf" srcId="{7CB55BAB-F919-4C3F-BC75-511070270970}" destId="{87B1F8E1-7429-CF44-ABE7-681E008782F9}" srcOrd="0" destOrd="0" presId="urn:microsoft.com/office/officeart/2016/7/layout/BasicProcessNew"/>
    <dgm:cxn modelId="{39CF1735-8CBA-5F46-BD58-4D083F9B2A36}" type="presOf" srcId="{44BABB8A-49EA-41DF-8EC6-379A2CBCE364}" destId="{91DBE188-F2A2-1643-BDEE-8F5D96F9BBD0}" srcOrd="0" destOrd="3" presId="urn:microsoft.com/office/officeart/2016/7/layout/BasicProcessNew"/>
    <dgm:cxn modelId="{E8966543-86E9-C944-BB49-A759FB324074}" type="presOf" srcId="{5CD08639-F508-4521-B3B5-A6D7265D41B7}" destId="{0E62B37F-291E-0846-AFCC-173C8CB0759D}" srcOrd="0" destOrd="2" presId="urn:microsoft.com/office/officeart/2016/7/layout/BasicProcessNew"/>
    <dgm:cxn modelId="{CF16E243-98FC-A54A-8558-2228B22EFAAC}" type="presOf" srcId="{F4AA8C7F-27A7-440C-B56F-EC0E66E8A24F}" destId="{91DBE188-F2A2-1643-BDEE-8F5D96F9BBD0}" srcOrd="0" destOrd="0" presId="urn:microsoft.com/office/officeart/2016/7/layout/BasicProcessNew"/>
    <dgm:cxn modelId="{3538BB47-E0EC-455D-8AA2-2AE41D7ED777}" srcId="{3E423354-CF89-46C9-8252-81611EEC98F6}" destId="{78B1CCBC-56BE-4C40-889B-2274BDAB7EF8}" srcOrd="2" destOrd="0" parTransId="{FB40801A-D1C0-44F3-840F-E48C7725C1F4}" sibTransId="{905F9124-A9AA-4777-A290-D2404EC17F88}"/>
    <dgm:cxn modelId="{F0C1B262-F6C5-410B-9488-72FC832F2C0D}" srcId="{7CB55BAB-F919-4C3F-BC75-511070270970}" destId="{22E6104A-3BCE-4461-94A2-3F27C531DDA0}" srcOrd="2" destOrd="0" parTransId="{76C195B6-E29C-472E-B431-B8B999496ADD}" sibTransId="{CD14B1B3-1D0A-413A-8516-4F3CE8F35DB7}"/>
    <dgm:cxn modelId="{69AC3367-2D51-E548-BE73-E2AC72B816B3}" type="presOf" srcId="{AA3F1760-305B-414E-A3C2-800954DE2FB0}" destId="{0E62B37F-291E-0846-AFCC-173C8CB0759D}" srcOrd="0" destOrd="1" presId="urn:microsoft.com/office/officeart/2016/7/layout/BasicProcessNew"/>
    <dgm:cxn modelId="{73407E69-9283-48E3-8F18-3774B4EDBB4A}" srcId="{F4AA8C7F-27A7-440C-B56F-EC0E66E8A24F}" destId="{5F6A5343-7A74-4A04-BB1B-8A6B54972FAF}" srcOrd="1" destOrd="0" parTransId="{A75138B3-82B5-4089-9A68-534DE6D74700}" sibTransId="{8AE99D6A-D0A0-40B0-B409-11D99389C9F3}"/>
    <dgm:cxn modelId="{60D2C56E-451D-6C46-AEA6-94CD49471CA5}" type="presOf" srcId="{C0339F79-B40E-453E-9058-DC1837EC64E3}" destId="{74137CA8-4729-DA4D-B36A-91D9C83F01AC}" srcOrd="0" destOrd="0" presId="urn:microsoft.com/office/officeart/2016/7/layout/BasicProcessNew"/>
    <dgm:cxn modelId="{F80C817B-EC91-0C4F-A386-F35DEC85E5A6}" type="presOf" srcId="{E13745E7-D3F9-47B0-A767-DDB2FA8EC98D}" destId="{87B1F8E1-7429-CF44-ABE7-681E008782F9}" srcOrd="0" destOrd="1" presId="urn:microsoft.com/office/officeart/2016/7/layout/BasicProcessNew"/>
    <dgm:cxn modelId="{A0ECE880-F256-4F10-A5E1-91E01BE1833F}" srcId="{C0339F79-B40E-453E-9058-DC1837EC64E3}" destId="{3E423354-CF89-46C9-8252-81611EEC98F6}" srcOrd="0" destOrd="0" parTransId="{12DC9411-8CDD-448F-959D-7CD3B73BB41F}" sibTransId="{03179DC1-5808-4C07-9D29-9ADF5AA55DA8}"/>
    <dgm:cxn modelId="{AE59A28A-C768-4620-9399-8D3FB5313573}" srcId="{7CB55BAB-F919-4C3F-BC75-511070270970}" destId="{6D149F83-C68F-4132-A7C2-77D80295403C}" srcOrd="3" destOrd="0" parTransId="{ABB078B6-CD35-4B43-A989-C29898A9D1A4}" sibTransId="{FF901BFE-D2C4-4EE2-887A-99CF84E2D190}"/>
    <dgm:cxn modelId="{CEC59D8D-DC39-864A-BA47-45AB3A3ED8FA}" type="presOf" srcId="{03179DC1-5808-4C07-9D29-9ADF5AA55DA8}" destId="{B5590667-892F-584B-A85C-CE8F230190A3}" srcOrd="0" destOrd="0" presId="urn:microsoft.com/office/officeart/2016/7/layout/BasicProcessNew"/>
    <dgm:cxn modelId="{B4328FA3-A888-49DC-9070-493B6BD2BBD8}" srcId="{F4AA8C7F-27A7-440C-B56F-EC0E66E8A24F}" destId="{44BABB8A-49EA-41DF-8EC6-379A2CBCE364}" srcOrd="2" destOrd="0" parTransId="{2EE10E67-A9D9-42BE-AA38-6046CF35A015}" sibTransId="{34B272F3-4AE5-4619-BDE0-265B9E409BDE}"/>
    <dgm:cxn modelId="{7E94BBAD-25F2-9341-9936-4C5D05A86917}" type="presOf" srcId="{78B1CCBC-56BE-4C40-889B-2274BDAB7EF8}" destId="{0E62B37F-291E-0846-AFCC-173C8CB0759D}" srcOrd="0" destOrd="3" presId="urn:microsoft.com/office/officeart/2016/7/layout/BasicProcessNew"/>
    <dgm:cxn modelId="{3B932FBA-3326-A645-8986-79558D14F57D}" type="presOf" srcId="{5F6A5343-7A74-4A04-BB1B-8A6B54972FAF}" destId="{91DBE188-F2A2-1643-BDEE-8F5D96F9BBD0}" srcOrd="0" destOrd="2" presId="urn:microsoft.com/office/officeart/2016/7/layout/BasicProcessNew"/>
    <dgm:cxn modelId="{958767BD-DDA6-4A3D-A145-5FA1990F3434}" srcId="{F4AA8C7F-27A7-440C-B56F-EC0E66E8A24F}" destId="{62214CFB-DD80-4582-8C1A-7E63DA3B77B3}" srcOrd="0" destOrd="0" parTransId="{FE6D77DF-EB18-4F85-AC88-2D002A0E4BDD}" sibTransId="{F30CF829-D804-43C5-99D0-A4258993DBDB}"/>
    <dgm:cxn modelId="{B84265BE-10C0-5841-8DD7-888D13A9C104}" type="presOf" srcId="{22E6104A-3BCE-4461-94A2-3F27C531DDA0}" destId="{87B1F8E1-7429-CF44-ABE7-681E008782F9}" srcOrd="0" destOrd="3" presId="urn:microsoft.com/office/officeart/2016/7/layout/BasicProcessNew"/>
    <dgm:cxn modelId="{61B2CDC5-7296-48C1-BD36-61C438036700}" srcId="{7CB55BAB-F919-4C3F-BC75-511070270970}" destId="{E13745E7-D3F9-47B0-A767-DDB2FA8EC98D}" srcOrd="0" destOrd="0" parTransId="{071A1D00-C463-4695-88B6-80DD3627C166}" sibTransId="{8B1DD3ED-FB8C-4249-88AA-3A3248992805}"/>
    <dgm:cxn modelId="{66A3DAC9-F8C0-41B3-9BF1-A0C8A73F7335}" srcId="{F4AA8C7F-27A7-440C-B56F-EC0E66E8A24F}" destId="{17241EE8-4378-4C5E-8F21-7F7517BBAA3D}" srcOrd="3" destOrd="0" parTransId="{3C9497A2-6A01-40FB-943D-7F3EA28CC3CA}" sibTransId="{FF7FC4CC-826D-4191-B1A0-CB12BD24CD77}"/>
    <dgm:cxn modelId="{1C94ECD7-34E1-4488-BA3D-A44FE841117E}" srcId="{7CB55BAB-F919-4C3F-BC75-511070270970}" destId="{031D0D10-5724-4130-B1F2-1AD2BE8E4CBE}" srcOrd="1" destOrd="0" parTransId="{92DE47FC-2098-41CD-8C58-FC3B42D176EA}" sibTransId="{6B0858B0-8253-43B7-B107-CBEF7D0259FC}"/>
    <dgm:cxn modelId="{3C32FAEE-857B-2247-BDAC-7301E258039A}" type="presOf" srcId="{031D0D10-5724-4130-B1F2-1AD2BE8E4CBE}" destId="{87B1F8E1-7429-CF44-ABE7-681E008782F9}" srcOrd="0" destOrd="2" presId="urn:microsoft.com/office/officeart/2016/7/layout/BasicProcessNew"/>
    <dgm:cxn modelId="{0196DDF6-E80C-4DF7-B40F-7D9C5C1A332A}" srcId="{3E423354-CF89-46C9-8252-81611EEC98F6}" destId="{5CD08639-F508-4521-B3B5-A6D7265D41B7}" srcOrd="1" destOrd="0" parTransId="{201C4FB2-30C4-40F1-9ED9-7C0EC3125486}" sibTransId="{8F10B16E-6350-4F49-885E-B079B2373B07}"/>
    <dgm:cxn modelId="{C5A37C17-2F58-804B-B80A-FB097DCB1F29}" type="presParOf" srcId="{74137CA8-4729-DA4D-B36A-91D9C83F01AC}" destId="{0E62B37F-291E-0846-AFCC-173C8CB0759D}" srcOrd="0" destOrd="0" presId="urn:microsoft.com/office/officeart/2016/7/layout/BasicProcessNew"/>
    <dgm:cxn modelId="{25C5E27B-B40D-D34A-AFEE-629F3CDF8065}" type="presParOf" srcId="{74137CA8-4729-DA4D-B36A-91D9C83F01AC}" destId="{323575F7-C287-D346-BD58-7CA727927CD1}" srcOrd="1" destOrd="0" presId="urn:microsoft.com/office/officeart/2016/7/layout/BasicProcessNew"/>
    <dgm:cxn modelId="{C8833B70-B051-7A45-AF58-1466DF919BE9}" type="presParOf" srcId="{74137CA8-4729-DA4D-B36A-91D9C83F01AC}" destId="{B5590667-892F-584B-A85C-CE8F230190A3}" srcOrd="2" destOrd="0" presId="urn:microsoft.com/office/officeart/2016/7/layout/BasicProcessNew"/>
    <dgm:cxn modelId="{B958EA8E-C37E-6442-9BF2-EFFCEFA58083}" type="presParOf" srcId="{74137CA8-4729-DA4D-B36A-91D9C83F01AC}" destId="{8D03CC8C-CC1A-A843-8ADC-9DE936F64AEC}" srcOrd="3" destOrd="0" presId="urn:microsoft.com/office/officeart/2016/7/layout/BasicProcessNew"/>
    <dgm:cxn modelId="{5710F0AE-C755-FF49-93FB-7EAC92781599}" type="presParOf" srcId="{74137CA8-4729-DA4D-B36A-91D9C83F01AC}" destId="{91DBE188-F2A2-1643-BDEE-8F5D96F9BBD0}" srcOrd="4" destOrd="0" presId="urn:microsoft.com/office/officeart/2016/7/layout/BasicProcessNew"/>
    <dgm:cxn modelId="{694130AC-2D24-C84D-AA26-73D8BA6513B1}" type="presParOf" srcId="{74137CA8-4729-DA4D-B36A-91D9C83F01AC}" destId="{9DCDE2A3-37AD-FA43-8F04-E98CC4D50E0C}" srcOrd="5" destOrd="0" presId="urn:microsoft.com/office/officeart/2016/7/layout/BasicProcessNew"/>
    <dgm:cxn modelId="{D70FA87A-BF28-FE4E-8E22-ACD6109658BD}" type="presParOf" srcId="{74137CA8-4729-DA4D-B36A-91D9C83F01AC}" destId="{00825A98-DA83-1C4A-BE2F-D207B3F7AE94}" srcOrd="6" destOrd="0" presId="urn:microsoft.com/office/officeart/2016/7/layout/BasicProcessNew"/>
    <dgm:cxn modelId="{28D9A0A7-5385-A74A-B5B3-E4F3F3EAAFFB}" type="presParOf" srcId="{74137CA8-4729-DA4D-B36A-91D9C83F01AC}" destId="{AC6526D4-875F-3040-874C-309AD7967DCD}" srcOrd="7" destOrd="0" presId="urn:microsoft.com/office/officeart/2016/7/layout/BasicProcessNew"/>
    <dgm:cxn modelId="{C6B16618-562E-804A-A124-CBA0FC242639}" type="presParOf" srcId="{74137CA8-4729-DA4D-B36A-91D9C83F01AC}" destId="{87B1F8E1-7429-CF44-ABE7-681E008782F9}" srcOrd="8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A4CC4-502D-554E-9CCC-FC66E0468E84}">
      <dsp:nvSpPr>
        <dsp:cNvPr id="0" name=""/>
        <dsp:cNvSpPr/>
      </dsp:nvSpPr>
      <dsp:spPr>
        <a:xfrm>
          <a:off x="2634" y="860818"/>
          <a:ext cx="4942334" cy="2471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</a:t>
          </a:r>
          <a:r>
            <a:rPr lang="en-US" sz="2900" b="0" i="0" kern="1200"/>
            <a:t>o utilize case studies to emphasize the importance of a holistic, interprofessional approach to sport injury management and patient care. </a:t>
          </a:r>
          <a:endParaRPr lang="en-US" sz="2900" kern="1200"/>
        </a:p>
      </dsp:txBody>
      <dsp:txXfrm>
        <a:off x="2634" y="860818"/>
        <a:ext cx="4942334" cy="2471167"/>
      </dsp:txXfrm>
    </dsp:sp>
    <dsp:sp modelId="{137D094C-8957-CF4D-9829-0FBA22EE913B}">
      <dsp:nvSpPr>
        <dsp:cNvPr id="0" name=""/>
        <dsp:cNvSpPr/>
      </dsp:nvSpPr>
      <dsp:spPr>
        <a:xfrm>
          <a:off x="5982859" y="860818"/>
          <a:ext cx="4942334" cy="2471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To briefly demonstrate ways in which practitioners and athletes can transfer psychological skills to an injury and rehabilitation setting to enhance recovery and well-being.</a:t>
          </a:r>
          <a:endParaRPr lang="en-US" sz="2900" kern="1200"/>
        </a:p>
      </dsp:txBody>
      <dsp:txXfrm>
        <a:off x="5982859" y="860818"/>
        <a:ext cx="4942334" cy="24711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5CE77-F0A5-2740-A954-9E734D40AFAE}">
      <dsp:nvSpPr>
        <dsp:cNvPr id="0" name=""/>
        <dsp:cNvSpPr/>
      </dsp:nvSpPr>
      <dsp:spPr>
        <a:xfrm>
          <a:off x="3935" y="72795"/>
          <a:ext cx="2797699" cy="8640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Evaluation</a:t>
          </a:r>
        </a:p>
      </dsp:txBody>
      <dsp:txXfrm>
        <a:off x="435935" y="72795"/>
        <a:ext cx="1933699" cy="864000"/>
      </dsp:txXfrm>
    </dsp:sp>
    <dsp:sp modelId="{1F68CB40-0FEE-4343-BD30-0FDF13B16E9F}">
      <dsp:nvSpPr>
        <dsp:cNvPr id="0" name=""/>
        <dsp:cNvSpPr/>
      </dsp:nvSpPr>
      <dsp:spPr>
        <a:xfrm>
          <a:off x="3935" y="1044795"/>
          <a:ext cx="2238159" cy="3415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High level of abstraction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Andersen &amp; Williams, 1998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Brewer et al., 2002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Evidence that many pre-injury factors, post-injury personal and situational factors influenced CA-ER-BR responses to the injury and rehabilitation</a:t>
          </a:r>
        </a:p>
      </dsp:txBody>
      <dsp:txXfrm>
        <a:off x="3935" y="1044795"/>
        <a:ext cx="2238159" cy="3415500"/>
      </dsp:txXfrm>
    </dsp:sp>
    <dsp:sp modelId="{9FCA1184-C865-5A4A-90BA-26BDC6296A41}">
      <dsp:nvSpPr>
        <dsp:cNvPr id="0" name=""/>
        <dsp:cNvSpPr/>
      </dsp:nvSpPr>
      <dsp:spPr>
        <a:xfrm>
          <a:off x="2585634" y="72795"/>
          <a:ext cx="2797699" cy="8640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Diagnosis</a:t>
          </a:r>
        </a:p>
      </dsp:txBody>
      <dsp:txXfrm>
        <a:off x="3017634" y="72795"/>
        <a:ext cx="1933699" cy="864000"/>
      </dsp:txXfrm>
    </dsp:sp>
    <dsp:sp modelId="{5356F6C8-F1A9-8B46-A270-A7262B377073}">
      <dsp:nvSpPr>
        <dsp:cNvPr id="0" name=""/>
        <dsp:cNvSpPr/>
      </dsp:nvSpPr>
      <dsp:spPr>
        <a:xfrm>
          <a:off x="2585634" y="1044795"/>
          <a:ext cx="2238159" cy="3415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Trait anxious athlete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History of stressors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Poor coping skills</a:t>
          </a:r>
        </a:p>
      </dsp:txBody>
      <dsp:txXfrm>
        <a:off x="2585634" y="1044795"/>
        <a:ext cx="2238159" cy="3415500"/>
      </dsp:txXfrm>
    </dsp:sp>
    <dsp:sp modelId="{00734B9E-B501-7645-9F7F-6C769BDE2AC6}">
      <dsp:nvSpPr>
        <dsp:cNvPr id="0" name=""/>
        <dsp:cNvSpPr/>
      </dsp:nvSpPr>
      <dsp:spPr>
        <a:xfrm>
          <a:off x="5167333" y="72795"/>
          <a:ext cx="2797699" cy="8640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Treatment</a:t>
          </a:r>
        </a:p>
      </dsp:txBody>
      <dsp:txXfrm>
        <a:off x="5599333" y="72795"/>
        <a:ext cx="1933699" cy="864000"/>
      </dsp:txXfrm>
    </dsp:sp>
    <dsp:sp modelId="{1D67D91E-E38B-1F45-85AD-5FA7492F5E8E}">
      <dsp:nvSpPr>
        <dsp:cNvPr id="0" name=""/>
        <dsp:cNvSpPr/>
      </dsp:nvSpPr>
      <dsp:spPr>
        <a:xfrm>
          <a:off x="5167333" y="1044795"/>
          <a:ext cx="2238159" cy="3415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Medium level of abstraction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Interdisciplinary approach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Low level abstraction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What was taught in SPC sessions, carried over to other sessions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Using deep breathing in SPC, AT, and S&amp;C sessions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Professionals using the same “language”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5167333" y="1044795"/>
        <a:ext cx="2238159" cy="3415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2B37F-291E-0846-AFCC-173C8CB0759D}">
      <dsp:nvSpPr>
        <dsp:cNvPr id="0" name=""/>
        <dsp:cNvSpPr/>
      </dsp:nvSpPr>
      <dsp:spPr>
        <a:xfrm>
          <a:off x="4897" y="0"/>
          <a:ext cx="2816498" cy="13852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100" kern="1200"/>
            <a:t>Evaluation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High level of abstraction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Wiese-</a:t>
          </a:r>
          <a:r>
            <a:rPr lang="en-US" sz="900" kern="1200" dirty="0" err="1"/>
            <a:t>Bjornstal</a:t>
          </a:r>
          <a:r>
            <a:rPr lang="en-US" sz="900" kern="1200" dirty="0"/>
            <a:t> et al (1998) model and Brewer et al. 2002 model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Evidence that many pre-injury factors influenced CA-ER-BR responses to the injury and rehabilitation</a:t>
          </a:r>
        </a:p>
      </dsp:txBody>
      <dsp:txXfrm>
        <a:off x="4897" y="0"/>
        <a:ext cx="2816498" cy="1385266"/>
      </dsp:txXfrm>
    </dsp:sp>
    <dsp:sp modelId="{B5590667-892F-584B-A85C-CE8F230190A3}">
      <dsp:nvSpPr>
        <dsp:cNvPr id="0" name=""/>
        <dsp:cNvSpPr/>
      </dsp:nvSpPr>
      <dsp:spPr>
        <a:xfrm>
          <a:off x="2869442" y="571133"/>
          <a:ext cx="422474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DBE188-F2A2-1643-BDEE-8F5D96F9BBD0}">
      <dsp:nvSpPr>
        <dsp:cNvPr id="0" name=""/>
        <dsp:cNvSpPr/>
      </dsp:nvSpPr>
      <dsp:spPr>
        <a:xfrm>
          <a:off x="3339964" y="0"/>
          <a:ext cx="2816498" cy="1385266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100" kern="1200"/>
            <a:t>Diagnosis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Trait anxious athlete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Exercise dependence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Some evidence of disordered eating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Poor coping skills, particularly sleep and nutrition, and over adherence</a:t>
          </a:r>
        </a:p>
      </dsp:txBody>
      <dsp:txXfrm>
        <a:off x="3339964" y="0"/>
        <a:ext cx="2816498" cy="1385266"/>
      </dsp:txXfrm>
    </dsp:sp>
    <dsp:sp modelId="{00825A98-DA83-1C4A-BE2F-D207B3F7AE94}">
      <dsp:nvSpPr>
        <dsp:cNvPr id="0" name=""/>
        <dsp:cNvSpPr/>
      </dsp:nvSpPr>
      <dsp:spPr>
        <a:xfrm>
          <a:off x="6204509" y="571133"/>
          <a:ext cx="422474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B1F8E1-7429-CF44-ABE7-681E008782F9}">
      <dsp:nvSpPr>
        <dsp:cNvPr id="0" name=""/>
        <dsp:cNvSpPr/>
      </dsp:nvSpPr>
      <dsp:spPr>
        <a:xfrm>
          <a:off x="6675031" y="0"/>
          <a:ext cx="2816498" cy="138526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100" kern="1200"/>
            <a:t>Treatment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Medium level of abstraction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Should have been a transdisciplinary approach, but due to constraints, was not possible. Referral needs, hence turned to a multidisciplinary approach.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Low level abstraction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More unidimensional interventions, albeit SPC tried to build connections between different factors.</a:t>
          </a:r>
        </a:p>
      </dsp:txBody>
      <dsp:txXfrm>
        <a:off x="6675031" y="0"/>
        <a:ext cx="2816498" cy="1385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C3A4A-7C18-E549-822E-47FC491467C6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4BFB5-D2B8-134C-A6B5-6C9D777D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5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that introduction, Kent. It is my pleasure to be here today. Before I get started, I want to share few disclaimers for this talk.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4BFB5-D2B8-134C-A6B5-6C9D777D27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6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FC96F-9786-434D-A0AA-DFFEF454F3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8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Historically, sport injury prevention, diagnosis, and treatment has been focused on the elimination of biological defects </a:t>
            </a:r>
            <a:r>
              <a:rPr lang="en-US" sz="1100" dirty="0">
                <a:latin typeface="+mj-lt"/>
              </a:rPr>
              <a:t>(Engel, 1977)</a:t>
            </a:r>
          </a:p>
          <a:p>
            <a:r>
              <a:rPr lang="en-US" dirty="0">
                <a:latin typeface="+mj-lt"/>
              </a:rPr>
              <a:t>Over the past five decades a growing body of literature has highlighted the significant role psychosocial aspects play in sport injury </a:t>
            </a:r>
            <a:r>
              <a:rPr lang="en-US" sz="1100" dirty="0">
                <a:latin typeface="+mj-lt"/>
              </a:rPr>
              <a:t>(Arvinen-Barrow &amp; Clement, 2024)</a:t>
            </a:r>
          </a:p>
          <a:p>
            <a:r>
              <a:rPr lang="en-US" dirty="0">
                <a:latin typeface="+mj-lt"/>
              </a:rPr>
              <a:t>The field has seen a shift towards more holistic, athlete-centered, biopsychosocial approach to sport </a:t>
            </a:r>
            <a:r>
              <a:rPr lang="en-US" sz="1100" dirty="0">
                <a:latin typeface="+mj-lt"/>
              </a:rPr>
              <a:t>injury (Arvinen-Barrow &amp; Clement, 2019; Brewer &amp; Redmond, 2017)</a:t>
            </a:r>
          </a:p>
          <a:p>
            <a:r>
              <a:rPr lang="en-US" dirty="0">
                <a:latin typeface="+mj-lt"/>
              </a:rPr>
              <a:t>Although a body of evidence exists in support of biopsychosocial approach to sport injury rehabilitation, very little is known how such works in practice </a:t>
            </a:r>
            <a:r>
              <a:rPr lang="en-US" sz="1100" dirty="0">
                <a:latin typeface="+mj-lt"/>
              </a:rPr>
              <a:t>(Hess et al., 2019).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4BFB5-D2B8-134C-A6B5-6C9D777D27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0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biopsychosocial approach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4BFB5-D2B8-134C-A6B5-6C9D777D27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44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do I approach my cases I work with?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4BFB5-D2B8-134C-A6B5-6C9D777D27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5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AB22-03AA-DA1B-85A2-3D9ADF999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C5575-1AFC-83BC-A8F4-4A6AB6E20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6B956-8C46-2365-C912-F6910431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C5D0-A40D-9F4A-AB6A-FDC61C54163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B08D1-2EAA-772C-68A4-B422BF5A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86841-A744-B100-745E-E5A3112B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7468-5AF2-624A-B3EA-D1987D4A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3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94C1-917B-26C4-DA95-1EB5D6DA0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71D4A6-EDBA-2199-1C4C-9F1197258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4F631-8451-9EDE-CFBE-234D0DDA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C5D0-A40D-9F4A-AB6A-FDC61C54163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662B-5BC5-0EE8-4B5D-C3A12FE2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D2FE5-D37F-08D1-3228-80347391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7468-5AF2-624A-B3EA-D1987D4A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5E9C0-FE8D-C684-F263-AC11FA4B1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8C349-8E27-6D50-7435-46C671989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D1B72-4D3A-E148-C983-33D2BDA8E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C5D0-A40D-9F4A-AB6A-FDC61C54163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FA0D4-6A13-8F36-DB94-ECBA73C56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EEDA2-B4EB-49E9-82EB-AB5E34C8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7468-5AF2-624A-B3EA-D1987D4A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42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4360-A924-D53E-4DC6-2A5448AE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4D483-00D8-8869-C46F-EDF4F7ADA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688B5-402A-11E1-FB18-DAA2F5FD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C5D0-A40D-9F4A-AB6A-FDC61C54163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AFE5-3234-4A1B-B6B1-7C196505F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8CFAA-3159-F673-5AEF-9CD58680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7468-5AF2-624A-B3EA-D1987D4A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98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0F58-0308-D1A9-DDA8-5AC6A2519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F46C8-E0F2-F3E1-0452-C30495B70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29B9C-C378-E475-E847-16CA4818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C5D0-A40D-9F4A-AB6A-FDC61C54163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2367A-214A-C231-F130-0517B691F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CF4E7-037E-1037-669E-B7D01DA9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7468-5AF2-624A-B3EA-D1987D4A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7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2500-1C59-90AD-C8D4-B127BB7B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71DC1-0EA8-D12D-E208-9AAFE5F62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6B0DA-37CF-711C-4330-88AFEC668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2EC4D-8634-18BD-33F3-C0095404E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C5D0-A40D-9F4A-AB6A-FDC61C54163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7E8CC-037D-A78F-BD79-0DA3DC1F6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77007-69AF-8FC5-9469-5B7C320C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7468-5AF2-624A-B3EA-D1987D4A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3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B0D45-AEEF-6814-782C-F705F5639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B25E-85D1-7DA7-51F9-698FA13E2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C0211-B361-A622-7C54-46747C320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F0102-3CC5-FEA8-E997-6A8222998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3FC76F-E588-1992-AF64-F621A84639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E526D9-03D6-E41B-7A11-1B84A1AA0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C5D0-A40D-9F4A-AB6A-FDC61C54163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380643-8349-DD0C-F02F-3F443F06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977348-CED4-41A6-6A26-75395D1DA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7468-5AF2-624A-B3EA-D1987D4A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8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105CF-DF89-DD02-97BD-484E50AE8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C7F6E3-97B8-92D2-6321-C8778FF5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C5D0-A40D-9F4A-AB6A-FDC61C54163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814C0-CB62-EECE-6DF8-C75E91703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8FB9C-CD68-2486-E0D6-8402F196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7468-5AF2-624A-B3EA-D1987D4A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54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9C13B2-2EFF-280D-123E-49A5EFAB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C5D0-A40D-9F4A-AB6A-FDC61C54163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03E9E7-4404-5B92-3C23-B387AD06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A9438-2E76-31C5-8FE7-C1BC98E5B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7468-5AF2-624A-B3EA-D1987D4A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4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04FC2-AA97-A7E7-6FF9-AE8D5A89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A9773-BBD8-F135-EEBD-EE7166E29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62E3B-65A0-D87A-F3D7-669711E50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6C741-D9FC-084D-5408-E499A487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C5D0-A40D-9F4A-AB6A-FDC61C54163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3601B-4409-EDB3-1BE7-7DC90039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10A1D-423B-B895-4140-F99FFF07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7468-5AF2-624A-B3EA-D1987D4A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7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EFD03-7A50-E227-6CDF-96D86789B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5B645-15EC-2EA4-17D9-4C97B5119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675AF-9015-1861-5182-E506231D4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0E88C-5765-8652-1C14-F7ADE4EB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C5D0-A40D-9F4A-AB6A-FDC61C54163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1A1A5-01A4-C6DD-E424-2E12C74D1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800FA-3E78-0833-0445-33F8178E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7468-5AF2-624A-B3EA-D1987D4A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30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953D9E-BA46-E33C-13A9-6CCC0F95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DBBAB-2379-FE00-1E8A-D91871063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B889A-DFAF-1086-97C8-339CD240C1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EC5D0-A40D-9F4A-AB6A-FDC61C54163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14D34-0A6D-69A0-DE39-59316A719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DD740-3014-A385-8595-E72766E4E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7468-5AF2-624A-B3EA-D1987D4A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4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17D302-D085-BA08-949F-61ACE017E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84" y="4065041"/>
            <a:ext cx="3456732" cy="2670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CE452-C29A-01E2-3937-F7B204277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91889"/>
            <a:ext cx="9144000" cy="19097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Psychology of Sport Injury and Rehabilitation: Case Studies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E4383-F611-71AD-38CB-7620870C15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900" dirty="0">
                <a:latin typeface="+mj-lt"/>
              </a:rPr>
              <a:t>Dr. Monna Arvinen-Barrow</a:t>
            </a:r>
          </a:p>
          <a:p>
            <a:r>
              <a:rPr lang="en-US" sz="1900" i="0" dirty="0" err="1">
                <a:solidFill>
                  <a:srgbClr val="000000"/>
                </a:solidFill>
                <a:effectLst/>
                <a:latin typeface="+mj-lt"/>
              </a:rPr>
              <a:t>CPsychol</a:t>
            </a:r>
            <a:r>
              <a:rPr lang="en-US" sz="190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900" i="0" dirty="0" err="1">
                <a:solidFill>
                  <a:srgbClr val="000000"/>
                </a:solidFill>
                <a:effectLst/>
                <a:latin typeface="+mj-lt"/>
              </a:rPr>
              <a:t>AFBPsS</a:t>
            </a:r>
            <a:r>
              <a:rPr lang="en-US" sz="1900" i="0" dirty="0">
                <a:solidFill>
                  <a:srgbClr val="000000"/>
                </a:solidFill>
                <a:effectLst/>
                <a:latin typeface="+mj-lt"/>
              </a:rPr>
              <a:t> (United Kingdom); CMPC FAASP (United States); UPV </a:t>
            </a:r>
            <a:r>
              <a:rPr lang="en-US" sz="1900" i="0" dirty="0" err="1">
                <a:solidFill>
                  <a:srgbClr val="000000"/>
                </a:solidFill>
                <a:effectLst/>
                <a:latin typeface="+mj-lt"/>
              </a:rPr>
              <a:t>sert</a:t>
            </a:r>
            <a:r>
              <a:rPr lang="en-US" sz="1900" i="0" dirty="0">
                <a:solidFill>
                  <a:srgbClr val="000000"/>
                </a:solidFill>
                <a:effectLst/>
                <a:latin typeface="+mj-lt"/>
              </a:rPr>
              <a:t>. (Finland)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285E27-A738-575E-EEB9-1C11AD0BC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329" y="4802809"/>
            <a:ext cx="1716087" cy="1194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21864-8021-8D5B-ABF6-F5106448F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162" y="4802809"/>
            <a:ext cx="1592992" cy="1194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79B2F0-E93F-262A-EEE5-C8AC01F85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900" y="5113432"/>
            <a:ext cx="1934212" cy="2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5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medical model&#10;&#10;Description automatically generated">
            <a:extLst>
              <a:ext uri="{FF2B5EF4-FFF2-40B4-BE49-F238E27FC236}">
                <a16:creationId xmlns:a16="http://schemas.microsoft.com/office/drawing/2014/main" id="{11F90E16-1C43-0614-4DD3-865D1D668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395"/>
            <a:ext cx="7186231" cy="3040691"/>
          </a:xfrm>
          <a:prstGeom prst="rect">
            <a:avLst/>
          </a:prstGeom>
        </p:spPr>
      </p:pic>
      <p:pic>
        <p:nvPicPr>
          <p:cNvPr id="5" name="Content Placeholder 4" descr="A diagram of a injury&#10;&#10;Description automatically generated">
            <a:extLst>
              <a:ext uri="{FF2B5EF4-FFF2-40B4-BE49-F238E27FC236}">
                <a16:creationId xmlns:a16="http://schemas.microsoft.com/office/drawing/2014/main" id="{00443F79-4925-11B8-5D38-B2EC7D082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8658" y="3011361"/>
            <a:ext cx="6008913" cy="3567268"/>
          </a:xfrm>
          <a:prstGeom prst="rect">
            <a:avLst/>
          </a:prstGeom>
        </p:spPr>
      </p:pic>
      <p:pic>
        <p:nvPicPr>
          <p:cNvPr id="6" name="Picture 5" descr="A diagram of a diagram of feelings and thoughts&#10;&#10;Description automatically generated">
            <a:extLst>
              <a:ext uri="{FF2B5EF4-FFF2-40B4-BE49-F238E27FC236}">
                <a16:creationId xmlns:a16="http://schemas.microsoft.com/office/drawing/2014/main" id="{203E63D4-9A75-6C78-5275-D79187AB9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242" y="1512534"/>
            <a:ext cx="4483100" cy="4152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8207A0-5991-1BE7-4ED2-5EBBA8E8420F}"/>
              </a:ext>
            </a:extLst>
          </p:cNvPr>
          <p:cNvSpPr/>
          <p:nvPr/>
        </p:nvSpPr>
        <p:spPr>
          <a:xfrm>
            <a:off x="8957131" y="346265"/>
            <a:ext cx="2915555" cy="3213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Interventions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47C3FF-96ED-7C13-7F4B-98BC64A5C45C}"/>
              </a:ext>
            </a:extLst>
          </p:cNvPr>
          <p:cNvCxnSpPr>
            <a:stCxn id="8" idx="2"/>
          </p:cNvCxnSpPr>
          <p:nvPr/>
        </p:nvCxnSpPr>
        <p:spPr>
          <a:xfrm flipH="1">
            <a:off x="9913257" y="667657"/>
            <a:ext cx="501652" cy="1262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30503C-7262-5123-03FB-E7E7D7B2793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0414909" y="667657"/>
            <a:ext cx="311148" cy="30406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8F22CE-4942-D5A8-6E3A-BA28E95C73C7}"/>
              </a:ext>
            </a:extLst>
          </p:cNvPr>
          <p:cNvCxnSpPr>
            <a:stCxn id="8" idx="2"/>
          </p:cNvCxnSpPr>
          <p:nvPr/>
        </p:nvCxnSpPr>
        <p:spPr>
          <a:xfrm flipH="1">
            <a:off x="8244114" y="667657"/>
            <a:ext cx="2170795" cy="3193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79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 success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Using theory helped conceptualize and “diagnose” the case from a biopsychosocial perspective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Theory helped identify appropriate professional practice model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Adapting care to current organizational structure – sometimes more successful than others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Theory helped identify multimodal interventions for all professionals involved (who does what)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Effective communication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Trust and rapport between different individuals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Continued evaluation of progress from all aspects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884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FA947-08E0-7035-4EE0-8D9BA4D0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10929104" cy="1325563"/>
          </a:xfrm>
        </p:spPr>
        <p:txBody>
          <a:bodyPr>
            <a:normAutofit/>
          </a:bodyPr>
          <a:lstStyle/>
          <a:p>
            <a:r>
              <a:rPr lang="en-US" dirty="0"/>
              <a:t>Working with injured athletes: Psychosocial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00AA9-6CCC-CC71-8018-FC1FCA729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79191"/>
            <a:ext cx="10929104" cy="419252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Ask the athlete to tell their story (Arvinen-Barrow et al., 2020)</a:t>
            </a:r>
          </a:p>
          <a:p>
            <a:r>
              <a:rPr lang="en-US" sz="2400" dirty="0">
                <a:latin typeface="+mj-lt"/>
              </a:rPr>
              <a:t>It all starts from (primary) appraisal(s) (Brewer &amp; Redmond, 2017)</a:t>
            </a:r>
          </a:p>
          <a:p>
            <a:r>
              <a:rPr lang="en-US" sz="2400" dirty="0">
                <a:latin typeface="+mj-lt"/>
              </a:rPr>
              <a:t>Meet the athlete where they are at (rooted in consultancy philosophy)</a:t>
            </a:r>
          </a:p>
          <a:p>
            <a:r>
              <a:rPr lang="en-US" sz="2400" dirty="0">
                <a:latin typeface="+mj-lt"/>
              </a:rPr>
              <a:t>Normalizing cognitive-affective-physiological responses (that’s what literature tells us)</a:t>
            </a:r>
          </a:p>
          <a:p>
            <a:r>
              <a:rPr lang="en-US" sz="2400" dirty="0">
                <a:latin typeface="+mj-lt"/>
              </a:rPr>
              <a:t>Coping with injury can take many forms (Arvinen-Barrow &amp; </a:t>
            </a:r>
            <a:r>
              <a:rPr lang="en-US" sz="2400" dirty="0" err="1">
                <a:latin typeface="+mj-lt"/>
              </a:rPr>
              <a:t>Olusoga</a:t>
            </a:r>
            <a:r>
              <a:rPr lang="en-US" sz="2400" dirty="0">
                <a:latin typeface="+mj-lt"/>
              </a:rPr>
              <a:t>, 2024; Clement et al., 2019)</a:t>
            </a:r>
          </a:p>
          <a:p>
            <a:r>
              <a:rPr lang="en-US" sz="2400" dirty="0">
                <a:latin typeface="+mj-lt"/>
              </a:rPr>
              <a:t>Controlling the </a:t>
            </a:r>
            <a:r>
              <a:rPr lang="en-US" sz="2400" dirty="0" err="1">
                <a:latin typeface="+mj-lt"/>
              </a:rPr>
              <a:t>controllables</a:t>
            </a:r>
            <a:r>
              <a:rPr lang="en-US" sz="2400" dirty="0">
                <a:latin typeface="+mj-lt"/>
              </a:rPr>
              <a:t> (where and when to intervene)</a:t>
            </a:r>
          </a:p>
          <a:p>
            <a:r>
              <a:rPr lang="en-US" sz="2400" dirty="0">
                <a:latin typeface="+mj-lt"/>
              </a:rPr>
              <a:t>CBT strategies of Patient Education and Goal setting (Arvinen-Barrow et al., 2024)</a:t>
            </a:r>
          </a:p>
          <a:p>
            <a:r>
              <a:rPr lang="en-US" sz="2400" dirty="0">
                <a:latin typeface="+mj-lt"/>
              </a:rPr>
              <a:t>Different stairs can lead to same (or better) outcome</a:t>
            </a:r>
          </a:p>
        </p:txBody>
      </p:sp>
    </p:spTree>
    <p:extLst>
      <p:ext uri="{BB962C8B-B14F-4D97-AF65-F5344CB8AC3E}">
        <p14:creationId xmlns:p14="http://schemas.microsoft.com/office/powerpoint/2010/main" val="3803557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1A3DBD-4FD8-B7D8-4BCD-D96049DF4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640" y="1418441"/>
            <a:ext cx="2403909" cy="3605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DF65D7-AC53-BF5F-4838-C90483F89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86" y="1399692"/>
            <a:ext cx="2403909" cy="36433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3C134-34A1-6B8E-2589-F273112DD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643" y="1494725"/>
            <a:ext cx="1745398" cy="17453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BB402B-CC7A-B52F-EE5F-F596EA90D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854" y="1437191"/>
            <a:ext cx="2458968" cy="3605864"/>
          </a:xfrm>
          <a:prstGeom prst="rect">
            <a:avLst/>
          </a:prstGeom>
        </p:spPr>
      </p:pic>
      <p:pic>
        <p:nvPicPr>
          <p:cNvPr id="7" name="Picture 6" descr="A book cover of a basketball player&#10;&#10;Description automatically generated">
            <a:extLst>
              <a:ext uri="{FF2B5EF4-FFF2-40B4-BE49-F238E27FC236}">
                <a16:creationId xmlns:a16="http://schemas.microsoft.com/office/drawing/2014/main" id="{059CF130-00F8-BBEC-821B-68AAFDCEB1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12" y="3429000"/>
            <a:ext cx="1714429" cy="2229136"/>
          </a:xfrm>
          <a:prstGeom prst="rect">
            <a:avLst/>
          </a:prstGeom>
        </p:spPr>
      </p:pic>
      <p:pic>
        <p:nvPicPr>
          <p:cNvPr id="9" name="Picture 8" descr="A blue and yellow cover with text&#10;&#10;Description automatically generated">
            <a:extLst>
              <a:ext uri="{FF2B5EF4-FFF2-40B4-BE49-F238E27FC236}">
                <a16:creationId xmlns:a16="http://schemas.microsoft.com/office/drawing/2014/main" id="{5D4C749F-D322-14FF-C419-69CF4EC92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06" y="1399692"/>
            <a:ext cx="2403909" cy="3605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4FAB19-D95B-5ECA-5AC7-DD7572279149}"/>
              </a:ext>
            </a:extLst>
          </p:cNvPr>
          <p:cNvSpPr txBox="1"/>
          <p:nvPr/>
        </p:nvSpPr>
        <p:spPr>
          <a:xfrm>
            <a:off x="464457" y="453467"/>
            <a:ext cx="2990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j-lt"/>
              </a:rPr>
              <a:t>Key Sources</a:t>
            </a:r>
          </a:p>
        </p:txBody>
      </p:sp>
    </p:spTree>
    <p:extLst>
      <p:ext uri="{BB962C8B-B14F-4D97-AF65-F5344CB8AC3E}">
        <p14:creationId xmlns:p14="http://schemas.microsoft.com/office/powerpoint/2010/main" val="1992599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20E92-CF0A-14E2-4F3C-F8654C76D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Purpose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9C16791-E25C-B909-3DBC-5600DF9253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7298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5877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My disclaimers: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2000">
                <a:latin typeface="+mj-lt"/>
              </a:rPr>
              <a:t>I am not an athletic trainer, occupational therapist, physiotherapist, physical therapists, sport therapist (or any other equivalent depending on the country context). </a:t>
            </a:r>
          </a:p>
          <a:p>
            <a:pPr lvl="1"/>
            <a:r>
              <a:rPr lang="en-US" sz="2000">
                <a:latin typeface="+mj-lt"/>
              </a:rPr>
              <a:t>CPsychol AFBPsS, CMPC FAASP, UVP sert.</a:t>
            </a:r>
          </a:p>
          <a:p>
            <a:r>
              <a:rPr lang="en-US" sz="2000">
                <a:latin typeface="+mj-lt"/>
              </a:rPr>
              <a:t>I do not claim to understand all that goes into being one of the above professionals.</a:t>
            </a:r>
          </a:p>
          <a:p>
            <a:pPr lvl="1"/>
            <a:r>
              <a:rPr lang="en-US" sz="2000">
                <a:latin typeface="+mj-lt"/>
              </a:rPr>
              <a:t>It is not my role to advice on how said rehab professionals should do their job.</a:t>
            </a:r>
          </a:p>
          <a:p>
            <a:r>
              <a:rPr lang="en-US" sz="2000">
                <a:latin typeface="+mj-lt"/>
              </a:rPr>
              <a:t>It is my role to understand and respect all that they do, and to work ALONGSIDE them. </a:t>
            </a:r>
          </a:p>
          <a:p>
            <a:r>
              <a:rPr lang="en-US" sz="2000">
                <a:latin typeface="+mj-lt"/>
              </a:rPr>
              <a:t>Today, I will use an overarching term sport medicine professional to refer to all professions that work with injured athletes.</a:t>
            </a:r>
          </a:p>
        </p:txBody>
      </p:sp>
    </p:spTree>
    <p:extLst>
      <p:ext uri="{BB962C8B-B14F-4D97-AF65-F5344CB8AC3E}">
        <p14:creationId xmlns:p14="http://schemas.microsoft.com/office/powerpoint/2010/main" val="3392520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Hess et al., 2019 (adapted from Aoyagi &amp; Poczwardowski, 2013)</a:t>
            </a:r>
          </a:p>
        </p:txBody>
      </p:sp>
      <p:sp>
        <p:nvSpPr>
          <p:cNvPr id="6" name="Rectangle 5"/>
          <p:cNvSpPr/>
          <p:nvPr/>
        </p:nvSpPr>
        <p:spPr>
          <a:xfrm>
            <a:off x="923661" y="2112579"/>
            <a:ext cx="2765459" cy="832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2104">
              <a:spcAft>
                <a:spcPts val="600"/>
              </a:spcAft>
            </a:pPr>
            <a:r>
              <a:rPr lang="en-US" sz="1638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High Level of Abstraction </a:t>
            </a:r>
          </a:p>
          <a:p>
            <a:pPr algn="ctr" defTabSz="832104">
              <a:spcAft>
                <a:spcPts val="600"/>
              </a:spcAft>
            </a:pPr>
            <a:r>
              <a:rPr lang="en-US" sz="1638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(theoretical models and paradigms)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23661" y="5472850"/>
            <a:ext cx="2765459" cy="832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2104">
              <a:spcAft>
                <a:spcPts val="600"/>
              </a:spcAft>
            </a:pPr>
            <a:r>
              <a:rPr lang="en-US" sz="1638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Low Level of Abstraction </a:t>
            </a:r>
          </a:p>
          <a:p>
            <a:pPr algn="ctr" defTabSz="832104">
              <a:spcAft>
                <a:spcPts val="600"/>
              </a:spcAft>
            </a:pPr>
            <a:r>
              <a:rPr lang="en-US" sz="1638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(individual techniques and interventions)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3661" y="4164831"/>
            <a:ext cx="2765459" cy="832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2104">
              <a:spcAft>
                <a:spcPts val="600"/>
              </a:spcAft>
            </a:pPr>
            <a:r>
              <a:rPr lang="en-US" sz="1638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Medium Level of Abstraction </a:t>
            </a:r>
          </a:p>
          <a:p>
            <a:pPr algn="ctr" defTabSz="832104">
              <a:spcAft>
                <a:spcPts val="600"/>
              </a:spcAft>
            </a:pPr>
            <a:r>
              <a:rPr lang="en-US" sz="1638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(professional practice frameworks or approaches)</a:t>
            </a:r>
            <a:endParaRPr lang="en-US"/>
          </a:p>
        </p:txBody>
      </p:sp>
      <p:cxnSp>
        <p:nvCxnSpPr>
          <p:cNvPr id="10" name="Straight Arrow Connector 9"/>
          <p:cNvCxnSpPr>
            <a:stCxn id="6" idx="2"/>
            <a:endCxn id="8" idx="0"/>
          </p:cNvCxnSpPr>
          <p:nvPr/>
        </p:nvCxnSpPr>
        <p:spPr>
          <a:xfrm>
            <a:off x="2306391" y="2945113"/>
            <a:ext cx="0" cy="1219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99152" y="4987219"/>
            <a:ext cx="0" cy="429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987746" y="2112579"/>
            <a:ext cx="3502952" cy="8325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32104">
              <a:spcAft>
                <a:spcPts val="600"/>
              </a:spcAft>
            </a:pPr>
            <a:r>
              <a:rPr lang="en-US" sz="1638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Biomedical Model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89325" y="2112579"/>
            <a:ext cx="3502952" cy="4248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32104">
              <a:spcAft>
                <a:spcPts val="600"/>
              </a:spcAft>
            </a:pPr>
            <a:r>
              <a:rPr lang="en-US" sz="1638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Biopsychosocial Models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89325" y="2596898"/>
            <a:ext cx="1684094" cy="9842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32104">
              <a:spcAft>
                <a:spcPts val="600"/>
              </a:spcAft>
            </a:pPr>
            <a:r>
              <a:rPr lang="en-US" sz="1092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Biopsychosocial Model of sport injury rehabilitation (Brewer et al., 2002)</a:t>
            </a:r>
            <a:endParaRPr lang="en-US" sz="1200"/>
          </a:p>
        </p:txBody>
      </p:sp>
      <p:sp>
        <p:nvSpPr>
          <p:cNvPr id="17" name="Rectangle 16"/>
          <p:cNvSpPr/>
          <p:nvPr/>
        </p:nvSpPr>
        <p:spPr>
          <a:xfrm>
            <a:off x="9608185" y="2594937"/>
            <a:ext cx="1684094" cy="9882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32104">
              <a:spcAft>
                <a:spcPts val="600"/>
              </a:spcAft>
            </a:pPr>
            <a:r>
              <a:rPr lang="en-US" sz="1092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Integrated Model of psychological response to sport injury and rehabilitation process (Wiese-</a:t>
            </a:r>
            <a:r>
              <a:rPr lang="en-US" sz="1092" kern="120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Bjornstal</a:t>
            </a:r>
            <a:r>
              <a:rPr lang="en-US" sz="1092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et al., 1998)</a:t>
            </a:r>
            <a:endParaRPr lang="en-US" sz="1200"/>
          </a:p>
        </p:txBody>
      </p:sp>
      <p:sp>
        <p:nvSpPr>
          <p:cNvPr id="20" name="Rectangle 19"/>
          <p:cNvSpPr/>
          <p:nvPr/>
        </p:nvSpPr>
        <p:spPr>
          <a:xfrm>
            <a:off x="3999766" y="5472850"/>
            <a:ext cx="3502952" cy="8144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32104">
              <a:spcAft>
                <a:spcPts val="600"/>
              </a:spcAft>
            </a:pPr>
            <a:r>
              <a:rPr lang="en-US" sz="1638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Unidimensional interventions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89325" y="4164831"/>
            <a:ext cx="3502952" cy="8325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32104">
              <a:spcAft>
                <a:spcPts val="600"/>
              </a:spcAft>
            </a:pPr>
            <a:r>
              <a:rPr lang="en-US" sz="1638" kern="120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Interprofessional</a:t>
            </a:r>
            <a:r>
              <a:rPr lang="en-US" sz="1638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team approach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99766" y="4164831"/>
            <a:ext cx="3502952" cy="8223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32104">
              <a:spcAft>
                <a:spcPts val="600"/>
              </a:spcAft>
            </a:pPr>
            <a:r>
              <a:rPr lang="en-US" sz="1638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Lone physician approach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789324" y="5481899"/>
            <a:ext cx="3502952" cy="8144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32104">
              <a:spcAft>
                <a:spcPts val="600"/>
              </a:spcAft>
            </a:pPr>
            <a:r>
              <a:rPr lang="en-US" sz="1638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Multidimensional interventions</a:t>
            </a:r>
            <a:endParaRPr lang="en-US"/>
          </a:p>
        </p:txBody>
      </p:sp>
      <p:cxnSp>
        <p:nvCxnSpPr>
          <p:cNvPr id="28" name="Straight Arrow Connector 27"/>
          <p:cNvCxnSpPr>
            <a:stCxn id="6" idx="3"/>
            <a:endCxn id="13" idx="1"/>
          </p:cNvCxnSpPr>
          <p:nvPr/>
        </p:nvCxnSpPr>
        <p:spPr>
          <a:xfrm>
            <a:off x="3689120" y="2528846"/>
            <a:ext cx="2986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8" idx="3"/>
            <a:endCxn id="22" idx="1"/>
          </p:cNvCxnSpPr>
          <p:nvPr/>
        </p:nvCxnSpPr>
        <p:spPr>
          <a:xfrm flipV="1">
            <a:off x="3689120" y="4576026"/>
            <a:ext cx="310645" cy="5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7" idx="3"/>
            <a:endCxn id="20" idx="1"/>
          </p:cNvCxnSpPr>
          <p:nvPr/>
        </p:nvCxnSpPr>
        <p:spPr>
          <a:xfrm flipV="1">
            <a:off x="3689120" y="5880069"/>
            <a:ext cx="310645" cy="9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3" idx="2"/>
            <a:endCxn id="22" idx="0"/>
          </p:cNvCxnSpPr>
          <p:nvPr/>
        </p:nvCxnSpPr>
        <p:spPr>
          <a:xfrm>
            <a:off x="5739223" y="2945113"/>
            <a:ext cx="12019" cy="1219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2" idx="2"/>
            <a:endCxn id="20" idx="0"/>
          </p:cNvCxnSpPr>
          <p:nvPr/>
        </p:nvCxnSpPr>
        <p:spPr>
          <a:xfrm>
            <a:off x="5751242" y="4987219"/>
            <a:ext cx="0" cy="485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3" idx="3"/>
          </p:cNvCxnSpPr>
          <p:nvPr/>
        </p:nvCxnSpPr>
        <p:spPr>
          <a:xfrm>
            <a:off x="7490698" y="2528846"/>
            <a:ext cx="2986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4" idx="2"/>
            <a:endCxn id="21" idx="0"/>
          </p:cNvCxnSpPr>
          <p:nvPr/>
        </p:nvCxnSpPr>
        <p:spPr>
          <a:xfrm>
            <a:off x="9540802" y="2537380"/>
            <a:ext cx="0" cy="1627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1" idx="2"/>
            <a:endCxn id="23" idx="0"/>
          </p:cNvCxnSpPr>
          <p:nvPr/>
        </p:nvCxnSpPr>
        <p:spPr>
          <a:xfrm flipH="1">
            <a:off x="9540801" y="4997365"/>
            <a:ext cx="1" cy="484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2" idx="3"/>
            <a:endCxn id="21" idx="1"/>
          </p:cNvCxnSpPr>
          <p:nvPr/>
        </p:nvCxnSpPr>
        <p:spPr>
          <a:xfrm>
            <a:off x="7502717" y="4576026"/>
            <a:ext cx="286608" cy="5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0" idx="3"/>
            <a:endCxn id="23" idx="1"/>
          </p:cNvCxnSpPr>
          <p:nvPr/>
        </p:nvCxnSpPr>
        <p:spPr>
          <a:xfrm>
            <a:off x="7502717" y="5880069"/>
            <a:ext cx="286607" cy="9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664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1E783-CED9-F45F-9F0D-3B2CCBC17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 fontScale="90000"/>
          </a:bodyPr>
          <a:lstStyle/>
          <a:p>
            <a:r>
              <a:rPr lang="en-US" sz="3400" b="1">
                <a:solidFill>
                  <a:srgbClr val="FFFFFF"/>
                </a:solidFill>
              </a:rPr>
              <a:t>Psychology in Injury Rehabilitation (Brewer et al., 2002)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A3AAA-5292-88FF-530D-A74A7968755C}"/>
              </a:ext>
            </a:extLst>
          </p:cNvPr>
          <p:cNvSpPr txBox="1"/>
          <p:nvPr/>
        </p:nvSpPr>
        <p:spPr>
          <a:xfrm>
            <a:off x="5079718" y="3109711"/>
            <a:ext cx="2127049" cy="9664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31520">
              <a:spcAft>
                <a:spcPts val="600"/>
              </a:spcAft>
            </a:pPr>
            <a:r>
              <a:rPr lang="en-US" sz="144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Psychological Factors</a:t>
            </a:r>
          </a:p>
          <a:p>
            <a:pPr defTabSz="731520">
              <a:spcAft>
                <a:spcPts val="600"/>
              </a:spcAft>
            </a:pPr>
            <a:endParaRPr lang="en-US" sz="1440" kern="120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83D7C-82BB-B433-689B-021596C12D1F}"/>
              </a:ext>
            </a:extLst>
          </p:cNvPr>
          <p:cNvSpPr txBox="1"/>
          <p:nvPr/>
        </p:nvSpPr>
        <p:spPr>
          <a:xfrm>
            <a:off x="2171963" y="3106105"/>
            <a:ext cx="2127048" cy="9664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31520">
              <a:spcAft>
                <a:spcPts val="600"/>
              </a:spcAft>
            </a:pPr>
            <a:r>
              <a:rPr lang="en-US" sz="144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Biological Factors</a:t>
            </a:r>
          </a:p>
          <a:p>
            <a:pPr algn="ctr" defTabSz="731520">
              <a:spcAft>
                <a:spcPts val="600"/>
              </a:spcAft>
            </a:pPr>
            <a:endParaRPr lang="en-US" sz="1440" kern="120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algn="ctr">
              <a:spcAft>
                <a:spcPts val="600"/>
              </a:spcAft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6FB8F-E280-E7FB-026E-82F029F98A36}"/>
              </a:ext>
            </a:extLst>
          </p:cNvPr>
          <p:cNvSpPr txBox="1"/>
          <p:nvPr/>
        </p:nvSpPr>
        <p:spPr>
          <a:xfrm>
            <a:off x="8012006" y="3106105"/>
            <a:ext cx="2079544" cy="9664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US" sz="144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Social/Contextual Factors</a:t>
            </a:r>
          </a:p>
          <a:p>
            <a:pPr defTabSz="731520">
              <a:spcAft>
                <a:spcPts val="600"/>
              </a:spcAft>
            </a:pPr>
            <a:endParaRPr lang="en-US" sz="1440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43C06E-6E82-A5C4-5721-F0F481429F0F}"/>
              </a:ext>
            </a:extLst>
          </p:cNvPr>
          <p:cNvSpPr txBox="1"/>
          <p:nvPr/>
        </p:nvSpPr>
        <p:spPr>
          <a:xfrm>
            <a:off x="2054999" y="1912271"/>
            <a:ext cx="2244012" cy="667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US" sz="144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Characteristics of the Injury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B70D49-DA2A-EDD4-71E1-AF7E11C82132}"/>
              </a:ext>
            </a:extLst>
          </p:cNvPr>
          <p:cNvSpPr txBox="1"/>
          <p:nvPr/>
        </p:nvSpPr>
        <p:spPr>
          <a:xfrm>
            <a:off x="7963326" y="1940163"/>
            <a:ext cx="2156744" cy="667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731520">
              <a:spcAft>
                <a:spcPts val="600"/>
              </a:spcAft>
            </a:pPr>
            <a:r>
              <a:rPr lang="en-US" sz="144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Sociodemographic Factors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05CEA-44CF-0153-9413-8C3577917C5E}"/>
              </a:ext>
            </a:extLst>
          </p:cNvPr>
          <p:cNvSpPr txBox="1"/>
          <p:nvPr/>
        </p:nvSpPr>
        <p:spPr>
          <a:xfrm>
            <a:off x="5079184" y="4570728"/>
            <a:ext cx="2127049" cy="7571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31520">
              <a:spcAft>
                <a:spcPts val="600"/>
              </a:spcAft>
            </a:pPr>
            <a:r>
              <a:rPr lang="en-US" sz="144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Intermediate Biopsychosocial Outcomes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6CB3E6-16C1-4188-7536-975A8E4350D9}"/>
              </a:ext>
            </a:extLst>
          </p:cNvPr>
          <p:cNvSpPr txBox="1"/>
          <p:nvPr/>
        </p:nvSpPr>
        <p:spPr>
          <a:xfrm>
            <a:off x="5079718" y="5822458"/>
            <a:ext cx="2127049" cy="8894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31520">
              <a:spcAft>
                <a:spcPts val="600"/>
              </a:spcAft>
            </a:pPr>
            <a:r>
              <a:rPr lang="en-US" sz="144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Sport Injury Rehabilitation Outcomes</a:t>
            </a:r>
          </a:p>
          <a:p>
            <a:pPr algn="ctr">
              <a:spcAft>
                <a:spcPts val="600"/>
              </a:spcAft>
            </a:pPr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7D5402-0A30-8760-9ADB-5B017A6388BD}"/>
              </a:ext>
            </a:extLst>
          </p:cNvPr>
          <p:cNvCxnSpPr>
            <a:cxnSpLocks/>
          </p:cNvCxnSpPr>
          <p:nvPr/>
        </p:nvCxnSpPr>
        <p:spPr>
          <a:xfrm>
            <a:off x="4346342" y="3477940"/>
            <a:ext cx="63444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C83881-CE14-AF77-CD16-D57195014580}"/>
              </a:ext>
            </a:extLst>
          </p:cNvPr>
          <p:cNvCxnSpPr>
            <a:cxnSpLocks/>
          </p:cNvCxnSpPr>
          <p:nvPr/>
        </p:nvCxnSpPr>
        <p:spPr>
          <a:xfrm>
            <a:off x="7282594" y="3477940"/>
            <a:ext cx="63444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F72434-910F-0A7F-AE33-F7BC73E8D9A8}"/>
              </a:ext>
            </a:extLst>
          </p:cNvPr>
          <p:cNvCxnSpPr>
            <a:cxnSpLocks/>
          </p:cNvCxnSpPr>
          <p:nvPr/>
        </p:nvCxnSpPr>
        <p:spPr>
          <a:xfrm>
            <a:off x="6142708" y="4159063"/>
            <a:ext cx="0" cy="3288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9721D57-EE24-02EA-DEB8-24154164DB5E}"/>
              </a:ext>
            </a:extLst>
          </p:cNvPr>
          <p:cNvCxnSpPr>
            <a:cxnSpLocks/>
          </p:cNvCxnSpPr>
          <p:nvPr/>
        </p:nvCxnSpPr>
        <p:spPr>
          <a:xfrm>
            <a:off x="6143242" y="5453372"/>
            <a:ext cx="0" cy="3288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837E298-DB92-40EF-2FDB-B23EB6DB714E}"/>
              </a:ext>
            </a:extLst>
          </p:cNvPr>
          <p:cNvCxnSpPr/>
          <p:nvPr/>
        </p:nvCxnSpPr>
        <p:spPr>
          <a:xfrm>
            <a:off x="3627462" y="2633147"/>
            <a:ext cx="0" cy="4075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6B9195D-D116-A7CC-3532-DB9D89DD1696}"/>
              </a:ext>
            </a:extLst>
          </p:cNvPr>
          <p:cNvCxnSpPr/>
          <p:nvPr/>
        </p:nvCxnSpPr>
        <p:spPr>
          <a:xfrm>
            <a:off x="8496291" y="2633147"/>
            <a:ext cx="0" cy="4075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4E783218-6FBB-CDDF-0F9D-440720C1486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299011" y="2246209"/>
            <a:ext cx="1390868" cy="847721"/>
          </a:xfrm>
          <a:prstGeom prst="bentConnector3">
            <a:avLst>
              <a:gd name="adj1" fmla="val 10009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BB32A84F-3FDB-A632-170D-0E9543A0D06D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6689774" y="2274101"/>
            <a:ext cx="1273552" cy="807736"/>
          </a:xfrm>
          <a:prstGeom prst="bentConnector3">
            <a:avLst>
              <a:gd name="adj1" fmla="val 100145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E81EF9D6-D765-E164-A458-868EBCC080FA}"/>
              </a:ext>
            </a:extLst>
          </p:cNvPr>
          <p:cNvCxnSpPr>
            <a:cxnSpLocks/>
          </p:cNvCxnSpPr>
          <p:nvPr/>
        </p:nvCxnSpPr>
        <p:spPr>
          <a:xfrm rot="10800000">
            <a:off x="3177003" y="2565815"/>
            <a:ext cx="5130342" cy="277855"/>
          </a:xfrm>
          <a:prstGeom prst="bentConnector2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F9BC67B-6618-4BC7-1EA3-6F3D6F2CDC24}"/>
              </a:ext>
            </a:extLst>
          </p:cNvPr>
          <p:cNvCxnSpPr>
            <a:cxnSpLocks/>
          </p:cNvCxnSpPr>
          <p:nvPr/>
        </p:nvCxnSpPr>
        <p:spPr>
          <a:xfrm>
            <a:off x="3856899" y="2937537"/>
            <a:ext cx="0" cy="966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DA2D3C9-547F-72ED-3E26-55FD54431DBF}"/>
              </a:ext>
            </a:extLst>
          </p:cNvPr>
          <p:cNvCxnSpPr/>
          <p:nvPr/>
        </p:nvCxnSpPr>
        <p:spPr>
          <a:xfrm>
            <a:off x="8307345" y="2836943"/>
            <a:ext cx="0" cy="2011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67C6842-D13F-12F2-09ED-EBC093D21E3B}"/>
              </a:ext>
            </a:extLst>
          </p:cNvPr>
          <p:cNvCxnSpPr/>
          <p:nvPr/>
        </p:nvCxnSpPr>
        <p:spPr>
          <a:xfrm>
            <a:off x="7438304" y="3593096"/>
            <a:ext cx="0" cy="234045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7812093-59E7-EDD1-DEC2-BD725F6284F3}"/>
              </a:ext>
            </a:extLst>
          </p:cNvPr>
          <p:cNvCxnSpPr/>
          <p:nvPr/>
        </p:nvCxnSpPr>
        <p:spPr>
          <a:xfrm flipH="1">
            <a:off x="7282594" y="3593096"/>
            <a:ext cx="1557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138C434-A122-EF4E-B878-CF8B408D6F21}"/>
              </a:ext>
            </a:extLst>
          </p:cNvPr>
          <p:cNvCxnSpPr/>
          <p:nvPr/>
        </p:nvCxnSpPr>
        <p:spPr>
          <a:xfrm flipH="1">
            <a:off x="7282594" y="5933549"/>
            <a:ext cx="1557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31DB1A8B-4BB5-7E06-B918-FB1FC742CE8E}"/>
              </a:ext>
            </a:extLst>
          </p:cNvPr>
          <p:cNvCxnSpPr>
            <a:cxnSpLocks/>
            <a:stCxn id="8" idx="2"/>
          </p:cNvCxnSpPr>
          <p:nvPr/>
        </p:nvCxnSpPr>
        <p:spPr>
          <a:xfrm rot="16200000" flipH="1">
            <a:off x="3790624" y="3517386"/>
            <a:ext cx="635024" cy="1745298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FE6AEFF0-27C4-602B-6028-D36AFD8DBEF3}"/>
              </a:ext>
            </a:extLst>
          </p:cNvPr>
          <p:cNvCxnSpPr>
            <a:cxnSpLocks/>
            <a:stCxn id="9" idx="2"/>
          </p:cNvCxnSpPr>
          <p:nvPr/>
        </p:nvCxnSpPr>
        <p:spPr>
          <a:xfrm rot="5400000">
            <a:off x="7863918" y="3510341"/>
            <a:ext cx="625679" cy="1750043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3413D631-E038-E2FD-E60F-15E7649E20B2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3862056" y="2608038"/>
            <a:ext cx="5179642" cy="302247"/>
          </a:xfrm>
          <a:prstGeom prst="bentConnector2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A diagram of a diagram&#10;&#10;Description automatically generated">
            <a:extLst>
              <a:ext uri="{FF2B5EF4-FFF2-40B4-BE49-F238E27FC236}">
                <a16:creationId xmlns:a16="http://schemas.microsoft.com/office/drawing/2014/main" id="{28DE591E-F7C3-5B1C-F09E-6D29DAC3F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056" y="2935688"/>
            <a:ext cx="2856589" cy="284653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5" name="Picture 14" descr="A person getting her hand wrapped&#10;&#10;Description automatically generated">
            <a:extLst>
              <a:ext uri="{FF2B5EF4-FFF2-40B4-BE49-F238E27FC236}">
                <a16:creationId xmlns:a16="http://schemas.microsoft.com/office/drawing/2014/main" id="{902ACD39-00C4-F2CC-3461-D8303E199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620" y="3420711"/>
            <a:ext cx="2056504" cy="121621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2B2014F-F7B4-230E-EEB5-EA307FD02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381" y="4141267"/>
            <a:ext cx="693283" cy="69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467DB-FFA9-6163-546B-7405D4A72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286" y="501594"/>
            <a:ext cx="4790364" cy="1668424"/>
          </a:xfrm>
        </p:spPr>
        <p:txBody>
          <a:bodyPr anchor="b">
            <a:normAutofit/>
          </a:bodyPr>
          <a:lstStyle/>
          <a:p>
            <a:r>
              <a:rPr lang="en-US" sz="4000" b="1"/>
              <a:t>My Practice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D958F-4749-B44C-E39A-430738533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286" y="2399857"/>
            <a:ext cx="4667553" cy="3425709"/>
          </a:xfrm>
        </p:spPr>
        <p:txBody>
          <a:bodyPr>
            <a:normAutofit/>
          </a:bodyPr>
          <a:lstStyle/>
          <a:p>
            <a:r>
              <a:rPr lang="en-US" sz="1600">
                <a:latin typeface="+mj-lt"/>
              </a:rPr>
              <a:t>Athlete-centered and humanistic </a:t>
            </a:r>
          </a:p>
          <a:p>
            <a:pPr lvl="1"/>
            <a:r>
              <a:rPr lang="en-US" sz="1600">
                <a:latin typeface="+mj-lt"/>
              </a:rPr>
              <a:t>with a carefully selected use of CBT strategies, rooted in theory and empirical evidence</a:t>
            </a:r>
          </a:p>
          <a:p>
            <a:r>
              <a:rPr lang="en-US" sz="1600">
                <a:latin typeface="+mj-lt"/>
              </a:rPr>
              <a:t>Holistic and biopsychosocial</a:t>
            </a:r>
          </a:p>
          <a:p>
            <a:pPr lvl="1"/>
            <a:r>
              <a:rPr lang="en-US" sz="1600">
                <a:latin typeface="+mj-lt"/>
              </a:rPr>
              <a:t>mind-body connection</a:t>
            </a:r>
          </a:p>
          <a:p>
            <a:r>
              <a:rPr lang="en-US" sz="1600">
                <a:latin typeface="+mj-lt"/>
              </a:rPr>
              <a:t>Interprofessional </a:t>
            </a:r>
          </a:p>
          <a:p>
            <a:pPr lvl="1"/>
            <a:r>
              <a:rPr lang="en-US" sz="1600">
                <a:latin typeface="+mj-lt"/>
              </a:rPr>
              <a:t>where appropriate and possible</a:t>
            </a:r>
          </a:p>
          <a:p>
            <a:r>
              <a:rPr lang="en-US" sz="1600">
                <a:latin typeface="+mj-lt"/>
              </a:rPr>
              <a:t>Practitioner competent care </a:t>
            </a:r>
          </a:p>
          <a:p>
            <a:pPr lvl="1"/>
            <a:r>
              <a:rPr lang="en-US" sz="1600">
                <a:latin typeface="+mj-lt"/>
              </a:rPr>
              <a:t>within scope of practice</a:t>
            </a:r>
          </a:p>
          <a:p>
            <a:r>
              <a:rPr lang="en-US" sz="1600">
                <a:latin typeface="+mj-lt"/>
              </a:rPr>
              <a:t>Referral</a:t>
            </a:r>
          </a:p>
          <a:p>
            <a:pPr lvl="1"/>
            <a:r>
              <a:rPr lang="en-US" sz="1600">
                <a:latin typeface="+mj-lt"/>
              </a:rPr>
              <a:t>It’s like finding a better coach</a:t>
            </a:r>
          </a:p>
          <a:p>
            <a:endParaRPr lang="en-US" sz="1600"/>
          </a:p>
        </p:txBody>
      </p:sp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8CDF7516-7EF6-7CBA-3FDB-EE67A692A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57" y="2116426"/>
            <a:ext cx="2670313" cy="2263090"/>
          </a:xfrm>
          <a:prstGeom prst="rect">
            <a:avLst/>
          </a:prstGeom>
        </p:spPr>
      </p:pic>
      <p:pic>
        <p:nvPicPr>
          <p:cNvPr id="1026" name="Picture 2" descr="C:\Users\arvinenb\AppData\Local\Microsoft\Windows\INetCache\Content.MSO\9BF59ECD.tmp">
            <a:extLst>
              <a:ext uri="{FF2B5EF4-FFF2-40B4-BE49-F238E27FC236}">
                <a16:creationId xmlns:a16="http://schemas.microsoft.com/office/drawing/2014/main" id="{969E0DE0-B15F-BF85-F94C-87952C7BB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9409" y="1299955"/>
            <a:ext cx="2345767" cy="18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10A107-CDDC-B55E-8C3C-9BC93A997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9409" y="3429000"/>
            <a:ext cx="2345767" cy="1765189"/>
          </a:xfrm>
          <a:prstGeom prst="rect">
            <a:avLst/>
          </a:prstGeom>
        </p:spPr>
      </p:pic>
      <p:sp>
        <p:nvSpPr>
          <p:cNvPr id="1046" name="Rectangle 1045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93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432" y="334656"/>
            <a:ext cx="10678232" cy="1227967"/>
          </a:xfrm>
        </p:spPr>
        <p:txBody>
          <a:bodyPr anchor="b">
            <a:normAutofit/>
          </a:bodyPr>
          <a:lstStyle/>
          <a:p>
            <a:r>
              <a:rPr lang="en-US" sz="3400" dirty="0"/>
              <a:t>Freshman basketball player, LAS (grade II), diagnosis </a:t>
            </a:r>
            <a:br>
              <a:rPr lang="en-US" sz="3400" dirty="0"/>
            </a:br>
            <a:r>
              <a:rPr lang="en-US" sz="3400" dirty="0"/>
              <a:t>during pre-season</a:t>
            </a:r>
          </a:p>
        </p:txBody>
      </p:sp>
      <p:pic>
        <p:nvPicPr>
          <p:cNvPr id="6" name="Picture 5" descr="A close up of a basketball&#10;&#10;Description automatically generated">
            <a:extLst>
              <a:ext uri="{FF2B5EF4-FFF2-40B4-BE49-F238E27FC236}">
                <a16:creationId xmlns:a16="http://schemas.microsoft.com/office/drawing/2014/main" id="{CA43613C-4783-C0DB-ECAF-BE6344493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886" y="4089331"/>
            <a:ext cx="4848207" cy="25210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71489296"/>
              </p:ext>
            </p:extLst>
          </p:nvPr>
        </p:nvGraphicFramePr>
        <p:xfrm>
          <a:off x="623489" y="1639322"/>
          <a:ext cx="7968968" cy="4533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4264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medical model&#10;&#10;Description automatically generated">
            <a:extLst>
              <a:ext uri="{FF2B5EF4-FFF2-40B4-BE49-F238E27FC236}">
                <a16:creationId xmlns:a16="http://schemas.microsoft.com/office/drawing/2014/main" id="{11F90E16-1C43-0614-4DD3-865D1D668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395"/>
            <a:ext cx="7186231" cy="3040691"/>
          </a:xfrm>
          <a:prstGeom prst="rect">
            <a:avLst/>
          </a:prstGeom>
        </p:spPr>
      </p:pic>
      <p:pic>
        <p:nvPicPr>
          <p:cNvPr id="5" name="Content Placeholder 4" descr="A diagram of a injury&#10;&#10;Description automatically generated">
            <a:extLst>
              <a:ext uri="{FF2B5EF4-FFF2-40B4-BE49-F238E27FC236}">
                <a16:creationId xmlns:a16="http://schemas.microsoft.com/office/drawing/2014/main" id="{00443F79-4925-11B8-5D38-B2EC7D082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8658" y="3011361"/>
            <a:ext cx="6008913" cy="3567268"/>
          </a:xfrm>
          <a:prstGeom prst="rect">
            <a:avLst/>
          </a:prstGeom>
        </p:spPr>
      </p:pic>
      <p:pic>
        <p:nvPicPr>
          <p:cNvPr id="6" name="Picture 5" descr="A diagram of a diagram of feelings and thoughts&#10;&#10;Description automatically generated">
            <a:extLst>
              <a:ext uri="{FF2B5EF4-FFF2-40B4-BE49-F238E27FC236}">
                <a16:creationId xmlns:a16="http://schemas.microsoft.com/office/drawing/2014/main" id="{203E63D4-9A75-6C78-5275-D79187AB9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242" y="1512534"/>
            <a:ext cx="4483100" cy="4152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8207A0-5991-1BE7-4ED2-5EBBA8E8420F}"/>
              </a:ext>
            </a:extLst>
          </p:cNvPr>
          <p:cNvSpPr/>
          <p:nvPr/>
        </p:nvSpPr>
        <p:spPr>
          <a:xfrm>
            <a:off x="8957131" y="346265"/>
            <a:ext cx="2915555" cy="3213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Interventions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47C3FF-96ED-7C13-7F4B-98BC64A5C45C}"/>
              </a:ext>
            </a:extLst>
          </p:cNvPr>
          <p:cNvCxnSpPr>
            <a:stCxn id="8" idx="2"/>
          </p:cNvCxnSpPr>
          <p:nvPr/>
        </p:nvCxnSpPr>
        <p:spPr>
          <a:xfrm flipH="1">
            <a:off x="9913257" y="667657"/>
            <a:ext cx="501652" cy="1262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30503C-7262-5123-03FB-E7E7D7B2793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0414909" y="667657"/>
            <a:ext cx="311148" cy="30406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8F22CE-4942-D5A8-6E3A-BA28E95C73C7}"/>
              </a:ext>
            </a:extLst>
          </p:cNvPr>
          <p:cNvCxnSpPr>
            <a:stCxn id="8" idx="2"/>
          </p:cNvCxnSpPr>
          <p:nvPr/>
        </p:nvCxnSpPr>
        <p:spPr>
          <a:xfrm flipH="1">
            <a:off x="8244114" y="667657"/>
            <a:ext cx="2170795" cy="3193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878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anchor="ctr">
            <a:norm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Redshirt JUNIOR Cross country runner, stress fracture in femur, diagnosis during indoor track season)</a:t>
            </a:r>
          </a:p>
        </p:txBody>
      </p:sp>
      <p:pic>
        <p:nvPicPr>
          <p:cNvPr id="5" name="Picture 4" descr="A close-up of a person's feet&#10;&#10;Description automatically generated">
            <a:extLst>
              <a:ext uri="{FF2B5EF4-FFF2-40B4-BE49-F238E27FC236}">
                <a16:creationId xmlns:a16="http://schemas.microsoft.com/office/drawing/2014/main" id="{65173967-FC54-A10C-C9A4-B19BCAA00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954" y="2050595"/>
            <a:ext cx="3647895" cy="2617365"/>
          </a:xfrm>
          <a:prstGeom prst="rect">
            <a:avLst/>
          </a:prstGeom>
        </p:spPr>
      </p:pic>
      <p:pic>
        <p:nvPicPr>
          <p:cNvPr id="6" name="Picture 5" descr="A blue and white sign with text&#10;&#10;Description automatically generated with medium confidence">
            <a:extLst>
              <a:ext uri="{FF2B5EF4-FFF2-40B4-BE49-F238E27FC236}">
                <a16:creationId xmlns:a16="http://schemas.microsoft.com/office/drawing/2014/main" id="{618C98E1-E0E4-AEF7-7BE2-EC07EF197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71" y="2336233"/>
            <a:ext cx="4600354" cy="2093159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5143067"/>
              </p:ext>
            </p:extLst>
          </p:nvPr>
        </p:nvGraphicFramePr>
        <p:xfrm>
          <a:off x="1371598" y="5070346"/>
          <a:ext cx="9496427" cy="1385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490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937</Words>
  <Application>Microsoft Macintosh PowerPoint</Application>
  <PresentationFormat>Widescreen</PresentationFormat>
  <Paragraphs>111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The Psychology of Sport Injury and Rehabilitation: Case Studies</vt:lpstr>
      <vt:lpstr>Purpose</vt:lpstr>
      <vt:lpstr>My disclaimers:</vt:lpstr>
      <vt:lpstr>Hess et al., 2019 (adapted from Aoyagi &amp; Poczwardowski, 2013)</vt:lpstr>
      <vt:lpstr>Psychology in Injury Rehabilitation (Brewer et al., 2002)</vt:lpstr>
      <vt:lpstr>My Practice Philosophy</vt:lpstr>
      <vt:lpstr>Freshman basketball player, LAS (grade II), diagnosis  during pre-season</vt:lpstr>
      <vt:lpstr>PowerPoint Presentation</vt:lpstr>
      <vt:lpstr>Redshirt JUNIOR Cross country runner, stress fracture in femur, diagnosis during indoor track season)</vt:lpstr>
      <vt:lpstr>PowerPoint Presentation</vt:lpstr>
      <vt:lpstr>Critical success factors</vt:lpstr>
      <vt:lpstr>Working with injured athletes: Psychosocial perspective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Psychology of Sport Injury and Rehabilitation: Case Studies</dc:title>
  <dc:creator>Monna Arvinen-Barrow</dc:creator>
  <cp:lastModifiedBy>Monna Arvinen-Barrow</cp:lastModifiedBy>
  <cp:revision>7</cp:revision>
  <dcterms:created xsi:type="dcterms:W3CDTF">2024-02-16T17:54:11Z</dcterms:created>
  <dcterms:modified xsi:type="dcterms:W3CDTF">2024-02-17T04:44:14Z</dcterms:modified>
</cp:coreProperties>
</file>